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68" d="100"/>
          <a:sy n="168" d="100"/>
        </p:scale>
        <p:origin x="156" y="4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gif>
</file>

<file path=ppt/media/image10.gif>
</file>

<file path=ppt/media/image11.gif>
</file>

<file path=ppt/media/image12.png>
</file>

<file path=ppt/media/image13.gif>
</file>

<file path=ppt/media/image2.gif>
</file>

<file path=ppt/media/image3.gif>
</file>

<file path=ppt/media/image4.gif>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26c9421a6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726c9421a6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22c145369_7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722c145369_7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722c145369_7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722c145369_7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722c145369_7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722c145369_7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722c145369_7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722c145369_7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722c145369_7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722c145369_7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722c145369_7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722c145369_7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722c145369_7_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722c145369_7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722c145369_7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722c145369_7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722c145369_7_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722c145369_7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722c145369_7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722c145369_7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722c145369_7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722c145369_7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722c145369_7_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722c145369_7_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722c145369_7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722c145369_7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722c145369_7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722c145369_7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722c145369_7_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722c145369_7_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722c145369_7_7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722c145369_7_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722c145369_7_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722c145369_7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722c145369_7_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722c145369_7_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722c145369_7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722c145369_7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727fb9015b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727fb9015b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72475f4000_3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72475f4000_3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727fb9015b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727fb9015b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727fb9015b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727fb9015b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727fb9015b_1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727fb9015b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72475f400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72475f40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72475f4000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72475f400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72475f4000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72475f400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72475f4000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72475f400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72475f4000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72475f4000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72475f4000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72475f4000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726c9421a6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726c9421a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26c9421a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26c9421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727fb9015b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727fb9015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2475f4000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2475f4000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727fb9015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727fb901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26c9421a6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26c9421a6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726c9421a6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726c9421a6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726c9421a6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726c9421a6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www.cartagena99.com/"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redblobgames.com/pathfinding/a-star/introduction.html"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3.gif"/><Relationship Id="rId4" Type="http://schemas.openxmlformats.org/officeDocument/2006/relationships/image" Target="../media/image2.gif"/></Relationships>
</file>

<file path=ppt/slides/_rels/slide40.xml.rels><?xml version="1.0" encoding="UTF-8" standalone="yes"?>
<Relationships xmlns="http://schemas.openxmlformats.org/package/2006/relationships"><Relationship Id="rId8" Type="http://schemas.openxmlformats.org/officeDocument/2006/relationships/hyperlink" Target="https://en.wikipedia.org/wiki/Introduction_to_Algorithms" TargetMode="External"/><Relationship Id="rId13" Type="http://schemas.openxmlformats.org/officeDocument/2006/relationships/hyperlink" Target="https://en.wikipedia.org/wiki/Michael_Fredman" TargetMode="External"/><Relationship Id="rId18" Type="http://schemas.openxmlformats.org/officeDocument/2006/relationships/hyperlink" Target="https://semanticscholar.org/paper/c71301816cfe1e0c7ed1a04fddd7740ceb2e8197" TargetMode="External"/><Relationship Id="rId3" Type="http://schemas.openxmlformats.org/officeDocument/2006/relationships/hyperlink" Target="http://dx.doi.org/10.1155/2019/8146150" TargetMode="External"/><Relationship Id="rId7" Type="http://schemas.openxmlformats.org/officeDocument/2006/relationships/hyperlink" Target="https://en.wikipedia.org/wiki/Clifford_Stein" TargetMode="External"/><Relationship Id="rId12" Type="http://schemas.openxmlformats.org/officeDocument/2006/relationships/hyperlink" Target="http://dx.doi.org/10.21236/ada086340" TargetMode="External"/><Relationship Id="rId17" Type="http://schemas.openxmlformats.org/officeDocument/2006/relationships/hyperlink" Target="http://dx.doi.org/10.1287/opre.1040.0183" TargetMode="External"/><Relationship Id="rId2" Type="http://schemas.openxmlformats.org/officeDocument/2006/relationships/notesSlide" Target="../notesSlides/notesSlide40.xml"/><Relationship Id="rId16" Type="http://schemas.openxmlformats.org/officeDocument/2006/relationships/hyperlink" Target="https://doi.org/10.1145%2F28869.28874" TargetMode="External"/><Relationship Id="rId20" Type="http://schemas.openxmlformats.org/officeDocument/2006/relationships/hyperlink" Target="https://doi.org/10.1287%2Ftrsc.32.1.65" TargetMode="External"/><Relationship Id="rId1" Type="http://schemas.openxmlformats.org/officeDocument/2006/relationships/slideLayout" Target="../slideLayouts/slideLayout3.xml"/><Relationship Id="rId6" Type="http://schemas.openxmlformats.org/officeDocument/2006/relationships/hyperlink" Target="https://en.wikipedia.org/wiki/Ronald_L._Rivest" TargetMode="External"/><Relationship Id="rId11" Type="http://schemas.openxmlformats.org/officeDocument/2006/relationships/hyperlink" Target="https://en.wikipedia.org/wiki/International_Standard_Book_Number" TargetMode="External"/><Relationship Id="rId5" Type="http://schemas.openxmlformats.org/officeDocument/2006/relationships/hyperlink" Target="https://en.wikipedia.org/wiki/Charles_E._Leiserson" TargetMode="External"/><Relationship Id="rId15" Type="http://schemas.openxmlformats.org/officeDocument/2006/relationships/hyperlink" Target="https://en.wikipedia.org/wiki/Digital_object_identifier" TargetMode="External"/><Relationship Id="rId10" Type="http://schemas.openxmlformats.org/officeDocument/2006/relationships/hyperlink" Target="https://en.wikipedia.org/wiki/McGraw%E2%80%93Hill" TargetMode="External"/><Relationship Id="rId19" Type="http://schemas.openxmlformats.org/officeDocument/2006/relationships/hyperlink" Target="https://en.wikipedia.org/wiki/Transportation_Science" TargetMode="External"/><Relationship Id="rId4" Type="http://schemas.openxmlformats.org/officeDocument/2006/relationships/hyperlink" Target="https://en.wikipedia.org/wiki/Thomas_H._Cormen" TargetMode="External"/><Relationship Id="rId9" Type="http://schemas.openxmlformats.org/officeDocument/2006/relationships/hyperlink" Target="https://en.wikipedia.org/wiki/MIT_Press" TargetMode="External"/><Relationship Id="rId14" Type="http://schemas.openxmlformats.org/officeDocument/2006/relationships/hyperlink" Target="https://en.wikipedia.org/wiki/Robert_Tarja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
              <a:t>Dijkstra </a:t>
            </a:r>
            <a:r>
              <a:rPr lang="it" sz="4800"/>
              <a:t>&amp;</a:t>
            </a:r>
            <a:r>
              <a:rPr lang="it"/>
              <a:t> A*</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The Shortest Path Algorithms</a:t>
            </a:r>
            <a:endParaRPr/>
          </a:p>
        </p:txBody>
      </p:sp>
      <p:sp>
        <p:nvSpPr>
          <p:cNvPr id="56" name="Google Shape;56;p13"/>
          <p:cNvSpPr txBox="1">
            <a:spLocks noGrp="1"/>
          </p:cNvSpPr>
          <p:nvPr>
            <p:ph type="subTitle" idx="1"/>
          </p:nvPr>
        </p:nvSpPr>
        <p:spPr>
          <a:xfrm>
            <a:off x="447650" y="36267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by the QuaranTeam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Bellman - Ford (SSSP)</a:t>
            </a:r>
            <a:endParaRPr/>
          </a:p>
        </p:txBody>
      </p:sp>
      <p:sp>
        <p:nvSpPr>
          <p:cNvPr id="142" name="Google Shape;142;p22"/>
          <p:cNvSpPr txBox="1">
            <a:spLocks noGrp="1"/>
          </p:cNvSpPr>
          <p:nvPr>
            <p:ph type="body" idx="1"/>
          </p:nvPr>
        </p:nvSpPr>
        <p:spPr>
          <a:xfrm>
            <a:off x="311700" y="1513925"/>
            <a:ext cx="8832300" cy="33789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Clr>
                <a:schemeClr val="dk1"/>
              </a:buClr>
              <a:buSzPts val="1100"/>
              <a:buFont typeface="Arial"/>
              <a:buNone/>
            </a:pPr>
            <a:r>
              <a:rPr lang="it" sz="1600" b="1">
                <a:solidFill>
                  <a:schemeClr val="dk1"/>
                </a:solidFill>
              </a:rPr>
              <a:t>Why? </a:t>
            </a:r>
            <a:r>
              <a:rPr lang="it" sz="1600">
                <a:solidFill>
                  <a:schemeClr val="dk1"/>
                </a:solidFill>
              </a:rPr>
              <a:t>Works for </a:t>
            </a:r>
            <a:r>
              <a:rPr lang="it" sz="1600" b="1">
                <a:solidFill>
                  <a:schemeClr val="dk1"/>
                </a:solidFill>
              </a:rPr>
              <a:t>negative</a:t>
            </a:r>
            <a:r>
              <a:rPr lang="it" sz="1600">
                <a:solidFill>
                  <a:schemeClr val="dk1"/>
                </a:solidFill>
              </a:rPr>
              <a:t> weighted edges</a:t>
            </a:r>
            <a:endParaRPr sz="1600">
              <a:solidFill>
                <a:schemeClr val="dk1"/>
              </a:solidFill>
            </a:endParaRPr>
          </a:p>
          <a:p>
            <a:pPr marL="457200" lvl="0" indent="0" algn="l" rtl="0">
              <a:spcBef>
                <a:spcPts val="0"/>
              </a:spcBef>
              <a:spcAft>
                <a:spcPts val="0"/>
              </a:spcAft>
              <a:buClr>
                <a:schemeClr val="dk1"/>
              </a:buClr>
              <a:buSzPts val="1100"/>
              <a:buFont typeface="Arial"/>
              <a:buNone/>
            </a:pPr>
            <a:endParaRPr sz="1600">
              <a:solidFill>
                <a:schemeClr val="dk1"/>
              </a:solidFill>
            </a:endParaRPr>
          </a:p>
          <a:p>
            <a:pPr marL="457200" lvl="0" indent="0" algn="l" rtl="0">
              <a:spcBef>
                <a:spcPts val="0"/>
              </a:spcBef>
              <a:spcAft>
                <a:spcPts val="0"/>
              </a:spcAft>
              <a:buNone/>
            </a:pPr>
            <a:r>
              <a:rPr lang="it" sz="1600" b="1">
                <a:solidFill>
                  <a:schemeClr val="dk1"/>
                </a:solidFill>
              </a:rPr>
              <a:t>Properties:</a:t>
            </a:r>
            <a:endParaRPr sz="1600">
              <a:solidFill>
                <a:schemeClr val="dk1"/>
              </a:solidFill>
            </a:endParaRPr>
          </a:p>
          <a:p>
            <a:pPr marL="457200" lvl="0" indent="0" algn="l" rtl="0">
              <a:spcBef>
                <a:spcPts val="0"/>
              </a:spcBef>
              <a:spcAft>
                <a:spcPts val="0"/>
              </a:spcAft>
              <a:buNone/>
            </a:pPr>
            <a:r>
              <a:rPr lang="it" sz="1600">
                <a:solidFill>
                  <a:schemeClr val="dk1"/>
                </a:solidFill>
              </a:rPr>
              <a:t>Slower than Dijkstra</a:t>
            </a: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a:solidFill>
                  <a:schemeClr val="dk1"/>
                </a:solidFill>
              </a:rPr>
              <a:t>Dynamic Programming</a:t>
            </a: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a:solidFill>
                  <a:schemeClr val="dk1"/>
                </a:solidFill>
              </a:rPr>
              <a:t>Optimal/Guarantees finding a shortest path</a:t>
            </a:r>
            <a:endParaRPr sz="1600">
              <a:solidFill>
                <a:schemeClr val="dk1"/>
              </a:solidFill>
            </a:endParaRPr>
          </a:p>
          <a:p>
            <a:pPr marL="0" lvl="0" indent="0" algn="l" rtl="0">
              <a:spcBef>
                <a:spcPts val="0"/>
              </a:spcBef>
              <a:spcAft>
                <a:spcPts val="0"/>
              </a:spcAft>
              <a:buClr>
                <a:schemeClr val="dk1"/>
              </a:buClr>
              <a:buSzPts val="1100"/>
              <a:buFont typeface="Arial"/>
              <a:buNone/>
            </a:pP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Constraints:</a:t>
            </a:r>
            <a:r>
              <a:rPr lang="it" sz="1600">
                <a:solidFill>
                  <a:schemeClr val="dk1"/>
                </a:solidFill>
              </a:rPr>
              <a:t> No negative cycles</a:t>
            </a:r>
            <a:endParaRPr sz="1600">
              <a:solidFill>
                <a:schemeClr val="dk1"/>
              </a:solidFill>
            </a:endParaRPr>
          </a:p>
          <a:p>
            <a:pPr marL="457200" lvl="0" indent="0" algn="l" rtl="0">
              <a:spcBef>
                <a:spcPts val="0"/>
              </a:spcBef>
              <a:spcAft>
                <a:spcPts val="0"/>
              </a:spcAft>
              <a:buClr>
                <a:schemeClr val="dk1"/>
              </a:buClr>
              <a:buSzPts val="1100"/>
              <a:buFont typeface="Arial"/>
              <a:buNone/>
            </a:pP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Implementation:</a:t>
            </a:r>
            <a:r>
              <a:rPr lang="it" sz="1600">
                <a:solidFill>
                  <a:schemeClr val="dk1"/>
                </a:solidFill>
              </a:rPr>
              <a:t> Queue</a:t>
            </a:r>
            <a:endParaRPr/>
          </a:p>
        </p:txBody>
      </p:sp>
      <p:sp>
        <p:nvSpPr>
          <p:cNvPr id="143" name="Google Shape;143;p22"/>
          <p:cNvSpPr txBox="1"/>
          <p:nvPr/>
        </p:nvSpPr>
        <p:spPr>
          <a:xfrm>
            <a:off x="311700" y="913450"/>
            <a:ext cx="8140800" cy="402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it" sz="1600">
                <a:solidFill>
                  <a:schemeClr val="dk2"/>
                </a:solidFill>
              </a:rPr>
              <a:t>The pessimist</a:t>
            </a:r>
            <a:endParaRPr sz="16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47"/>
        <p:cNvGrpSpPr/>
        <p:nvPr/>
      </p:nvGrpSpPr>
      <p:grpSpPr>
        <a:xfrm>
          <a:off x="0" y="0"/>
          <a:ext cx="0" cy="0"/>
          <a:chOff x="0" y="0"/>
          <a:chExt cx="0" cy="0"/>
        </a:xfrm>
      </p:grpSpPr>
      <p:sp>
        <p:nvSpPr>
          <p:cNvPr id="148" name="Google Shape;148;p23"/>
          <p:cNvSpPr txBox="1">
            <a:spLocks noGrp="1"/>
          </p:cNvSpPr>
          <p:nvPr>
            <p:ph type="ctrTitle"/>
          </p:nvPr>
        </p:nvSpPr>
        <p:spPr>
          <a:xfrm>
            <a:off x="311708" y="744575"/>
            <a:ext cx="8520600" cy="20526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it"/>
              <a:t>Algorithm Analysis</a:t>
            </a:r>
            <a:endParaRPr/>
          </a:p>
        </p:txBody>
      </p:sp>
      <p:sp>
        <p:nvSpPr>
          <p:cNvPr id="149" name="Google Shape;149;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Presented by Wendy Slattery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Concept:</a:t>
            </a:r>
            <a:endParaRPr/>
          </a:p>
        </p:txBody>
      </p:sp>
      <p:sp>
        <p:nvSpPr>
          <p:cNvPr id="155" name="Google Shape;155;p24"/>
          <p:cNvSpPr/>
          <p:nvPr/>
        </p:nvSpPr>
        <p:spPr>
          <a:xfrm>
            <a:off x="1520063" y="1462481"/>
            <a:ext cx="951000" cy="8568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4"/>
          <p:cNvSpPr/>
          <p:nvPr/>
        </p:nvSpPr>
        <p:spPr>
          <a:xfrm>
            <a:off x="4096505" y="1462481"/>
            <a:ext cx="951000" cy="8568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4"/>
          <p:cNvSpPr/>
          <p:nvPr/>
        </p:nvSpPr>
        <p:spPr>
          <a:xfrm>
            <a:off x="6672948" y="1462481"/>
            <a:ext cx="951000" cy="856800"/>
          </a:xfrm>
          <a:prstGeom prst="flowChartConnector">
            <a:avLst/>
          </a:prstGeom>
          <a:solidFill>
            <a:srgbClr val="66666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 name="Google Shape;158;p24"/>
          <p:cNvCxnSpPr>
            <a:stCxn id="155" idx="6"/>
            <a:endCxn id="156" idx="2"/>
          </p:cNvCxnSpPr>
          <p:nvPr/>
        </p:nvCxnSpPr>
        <p:spPr>
          <a:xfrm>
            <a:off x="2471063" y="1890881"/>
            <a:ext cx="1625400" cy="0"/>
          </a:xfrm>
          <a:prstGeom prst="straightConnector1">
            <a:avLst/>
          </a:prstGeom>
          <a:noFill/>
          <a:ln w="9525" cap="flat" cmpd="sng">
            <a:solidFill>
              <a:schemeClr val="dk2"/>
            </a:solidFill>
            <a:prstDash val="solid"/>
            <a:round/>
            <a:headEnd type="none" w="med" len="med"/>
            <a:tailEnd type="triangle" w="med" len="med"/>
          </a:ln>
        </p:spPr>
      </p:cxnSp>
      <p:cxnSp>
        <p:nvCxnSpPr>
          <p:cNvPr id="159" name="Google Shape;159;p24"/>
          <p:cNvCxnSpPr>
            <a:stCxn id="156" idx="6"/>
            <a:endCxn id="157" idx="2"/>
          </p:cNvCxnSpPr>
          <p:nvPr/>
        </p:nvCxnSpPr>
        <p:spPr>
          <a:xfrm>
            <a:off x="5047505" y="1890881"/>
            <a:ext cx="1625400" cy="0"/>
          </a:xfrm>
          <a:prstGeom prst="straightConnector1">
            <a:avLst/>
          </a:prstGeom>
          <a:noFill/>
          <a:ln w="9525" cap="flat" cmpd="sng">
            <a:solidFill>
              <a:schemeClr val="dk2"/>
            </a:solidFill>
            <a:prstDash val="solid"/>
            <a:round/>
            <a:headEnd type="none" w="med" len="med"/>
            <a:tailEnd type="triangle" w="med" len="med"/>
          </a:ln>
        </p:spPr>
      </p:cxnSp>
      <p:sp>
        <p:nvSpPr>
          <p:cNvPr id="160" name="Google Shape;160;p24"/>
          <p:cNvSpPr txBox="1"/>
          <p:nvPr/>
        </p:nvSpPr>
        <p:spPr>
          <a:xfrm>
            <a:off x="1631044" y="1646007"/>
            <a:ext cx="729300" cy="48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2400" b="1">
                <a:solidFill>
                  <a:srgbClr val="D9D9D9"/>
                </a:solidFill>
              </a:rPr>
              <a:t>A</a:t>
            </a:r>
            <a:endParaRPr sz="2400" b="1">
              <a:solidFill>
                <a:srgbClr val="D9D9D9"/>
              </a:solidFill>
            </a:endParaRPr>
          </a:p>
        </p:txBody>
      </p:sp>
      <p:sp>
        <p:nvSpPr>
          <p:cNvPr id="161" name="Google Shape;161;p24"/>
          <p:cNvSpPr txBox="1"/>
          <p:nvPr/>
        </p:nvSpPr>
        <p:spPr>
          <a:xfrm>
            <a:off x="4207475" y="1646007"/>
            <a:ext cx="729300" cy="48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2400" b="1"/>
              <a:t>B</a:t>
            </a:r>
            <a:endParaRPr sz="2400" b="1"/>
          </a:p>
        </p:txBody>
      </p:sp>
      <p:sp>
        <p:nvSpPr>
          <p:cNvPr id="162" name="Google Shape;162;p24"/>
          <p:cNvSpPr txBox="1"/>
          <p:nvPr/>
        </p:nvSpPr>
        <p:spPr>
          <a:xfrm>
            <a:off x="6783881" y="1653353"/>
            <a:ext cx="729300" cy="48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2400" b="1">
                <a:solidFill>
                  <a:srgbClr val="D9D9D9"/>
                </a:solidFill>
              </a:rPr>
              <a:t>C</a:t>
            </a:r>
            <a:endParaRPr sz="2400" b="1">
              <a:solidFill>
                <a:srgbClr val="D9D9D9"/>
              </a:solidFill>
            </a:endParaRPr>
          </a:p>
        </p:txBody>
      </p:sp>
      <p:sp>
        <p:nvSpPr>
          <p:cNvPr id="163" name="Google Shape;163;p24"/>
          <p:cNvSpPr txBox="1"/>
          <p:nvPr/>
        </p:nvSpPr>
        <p:spPr>
          <a:xfrm>
            <a:off x="3067752" y="1646007"/>
            <a:ext cx="432300" cy="23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164" name="Google Shape;164;p24"/>
          <p:cNvSpPr txBox="1"/>
          <p:nvPr/>
        </p:nvSpPr>
        <p:spPr>
          <a:xfrm>
            <a:off x="4301150" y="-432025"/>
            <a:ext cx="4656900" cy="54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4"/>
          <p:cNvSpPr txBox="1"/>
          <p:nvPr/>
        </p:nvSpPr>
        <p:spPr>
          <a:xfrm>
            <a:off x="5861494" y="1646007"/>
            <a:ext cx="432300" cy="23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5</a:t>
            </a:r>
            <a:endParaRPr/>
          </a:p>
        </p:txBody>
      </p:sp>
      <p:sp>
        <p:nvSpPr>
          <p:cNvPr id="166" name="Google Shape;166;p24"/>
          <p:cNvSpPr txBox="1"/>
          <p:nvPr/>
        </p:nvSpPr>
        <p:spPr>
          <a:xfrm>
            <a:off x="6672948" y="1133549"/>
            <a:ext cx="951000" cy="28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800">
                <a:solidFill>
                  <a:srgbClr val="6AA84F"/>
                </a:solidFill>
              </a:rPr>
              <a:t>(</a:t>
            </a:r>
            <a:r>
              <a:rPr lang="it" sz="1800" b="1">
                <a:solidFill>
                  <a:srgbClr val="6AA84F"/>
                </a:solidFill>
              </a:rPr>
              <a:t>∞</a:t>
            </a:r>
            <a:r>
              <a:rPr lang="it" sz="1800">
                <a:solidFill>
                  <a:srgbClr val="6AA84F"/>
                </a:solidFill>
              </a:rPr>
              <a:t>)</a:t>
            </a:r>
            <a:endParaRPr sz="1800">
              <a:solidFill>
                <a:srgbClr val="6AA84F"/>
              </a:solidFill>
            </a:endParaRPr>
          </a:p>
        </p:txBody>
      </p:sp>
      <p:sp>
        <p:nvSpPr>
          <p:cNvPr id="167" name="Google Shape;167;p24"/>
          <p:cNvSpPr txBox="1"/>
          <p:nvPr/>
        </p:nvSpPr>
        <p:spPr>
          <a:xfrm>
            <a:off x="4096553" y="1120850"/>
            <a:ext cx="951000" cy="28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800">
                <a:solidFill>
                  <a:srgbClr val="6AA84F"/>
                </a:solidFill>
              </a:rPr>
              <a:t>(</a:t>
            </a:r>
            <a:r>
              <a:rPr lang="it">
                <a:solidFill>
                  <a:srgbClr val="6AA84F"/>
                </a:solidFill>
              </a:rPr>
              <a:t>3</a:t>
            </a:r>
            <a:r>
              <a:rPr lang="it" sz="1800">
                <a:solidFill>
                  <a:srgbClr val="6AA84F"/>
                </a:solidFill>
              </a:rPr>
              <a:t>)</a:t>
            </a:r>
            <a:endParaRPr sz="1800">
              <a:solidFill>
                <a:srgbClr val="6AA84F"/>
              </a:solidFill>
            </a:endParaRPr>
          </a:p>
        </p:txBody>
      </p:sp>
      <p:sp>
        <p:nvSpPr>
          <p:cNvPr id="168" name="Google Shape;168;p24"/>
          <p:cNvSpPr txBox="1"/>
          <p:nvPr/>
        </p:nvSpPr>
        <p:spPr>
          <a:xfrm>
            <a:off x="4572000" y="3037525"/>
            <a:ext cx="3968700" cy="17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b="1"/>
              <a:t>Relaxation ⇒</a:t>
            </a:r>
            <a:endParaRPr b="1"/>
          </a:p>
          <a:p>
            <a:pPr marL="0" lvl="0" indent="0" algn="l" rtl="0">
              <a:spcBef>
                <a:spcPts val="0"/>
              </a:spcBef>
              <a:spcAft>
                <a:spcPts val="0"/>
              </a:spcAft>
              <a:buNone/>
            </a:pPr>
            <a:endParaRPr/>
          </a:p>
          <a:p>
            <a:pPr marL="0" lvl="0" indent="0" algn="l" rtl="0">
              <a:spcBef>
                <a:spcPts val="0"/>
              </a:spcBef>
              <a:spcAft>
                <a:spcPts val="0"/>
              </a:spcAft>
              <a:buNone/>
            </a:pPr>
            <a:r>
              <a:rPr lang="it"/>
              <a:t>      if d[B]  +  c[B,C]  &lt;  d[C]</a:t>
            </a:r>
            <a:endParaRPr/>
          </a:p>
          <a:p>
            <a:pPr marL="0" lvl="0" indent="0" algn="l" rtl="0">
              <a:spcBef>
                <a:spcPts val="0"/>
              </a:spcBef>
              <a:spcAft>
                <a:spcPts val="0"/>
              </a:spcAft>
              <a:buNone/>
            </a:pPr>
            <a:r>
              <a:rPr lang="it"/>
              <a:t>            3     +      5    &lt; </a:t>
            </a:r>
            <a:r>
              <a:rPr lang="it" sz="1200"/>
              <a:t>   </a:t>
            </a:r>
            <a:r>
              <a:rPr lang="it" sz="2000"/>
              <a:t>∞</a:t>
            </a:r>
            <a:r>
              <a:rPr lang="it" sz="1200"/>
              <a:t> </a:t>
            </a:r>
            <a:endParaRPr sz="1200"/>
          </a:p>
          <a:p>
            <a:pPr marL="0" lvl="0" indent="0" algn="l" rtl="0">
              <a:spcBef>
                <a:spcPts val="0"/>
              </a:spcBef>
              <a:spcAft>
                <a:spcPts val="0"/>
              </a:spcAft>
              <a:buNone/>
            </a:pPr>
            <a:r>
              <a:rPr lang="it" sz="1200"/>
              <a:t>                                                           </a:t>
            </a:r>
            <a:endParaRPr sz="1200"/>
          </a:p>
          <a:p>
            <a:pPr marL="0" lvl="0" indent="0" algn="l" rtl="0">
              <a:spcBef>
                <a:spcPts val="0"/>
              </a:spcBef>
              <a:spcAft>
                <a:spcPts val="0"/>
              </a:spcAft>
              <a:buNone/>
            </a:pPr>
            <a:r>
              <a:rPr lang="it" sz="1200" i="1"/>
              <a:t>       </a:t>
            </a:r>
            <a:r>
              <a:rPr lang="it"/>
              <a:t>Then, </a:t>
            </a:r>
            <a:r>
              <a:rPr lang="it" b="1"/>
              <a:t>d[C] = d[B] + c[B,C]</a:t>
            </a:r>
            <a:r>
              <a:rPr lang="it" i="1"/>
              <a:t>   </a:t>
            </a:r>
            <a:r>
              <a:rPr lang="it" sz="1200" i="1"/>
              <a:t> (C modified to 8)</a:t>
            </a:r>
            <a:endParaRPr sz="1200" i="1"/>
          </a:p>
        </p:txBody>
      </p:sp>
      <p:sp>
        <p:nvSpPr>
          <p:cNvPr id="169" name="Google Shape;169;p24"/>
          <p:cNvSpPr txBox="1"/>
          <p:nvPr/>
        </p:nvSpPr>
        <p:spPr>
          <a:xfrm>
            <a:off x="2715463" y="1147125"/>
            <a:ext cx="1339500" cy="23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distance from source</a:t>
            </a:r>
            <a:endParaRPr i="1">
              <a:solidFill>
                <a:srgbClr val="999999"/>
              </a:solidFill>
            </a:endParaRPr>
          </a:p>
        </p:txBody>
      </p:sp>
      <p:cxnSp>
        <p:nvCxnSpPr>
          <p:cNvPr id="170" name="Google Shape;170;p24"/>
          <p:cNvCxnSpPr/>
          <p:nvPr/>
        </p:nvCxnSpPr>
        <p:spPr>
          <a:xfrm rot="10800000" flipH="1">
            <a:off x="4030569" y="1267052"/>
            <a:ext cx="360300" cy="7200"/>
          </a:xfrm>
          <a:prstGeom prst="straightConnector1">
            <a:avLst/>
          </a:prstGeom>
          <a:noFill/>
          <a:ln w="9525" cap="flat" cmpd="sng">
            <a:solidFill>
              <a:schemeClr val="dk2"/>
            </a:solidFill>
            <a:prstDash val="solid"/>
            <a:round/>
            <a:headEnd type="none" w="med" len="med"/>
            <a:tailEnd type="triangle" w="med" len="med"/>
          </a:ln>
        </p:spPr>
      </p:cxnSp>
      <p:sp>
        <p:nvSpPr>
          <p:cNvPr id="171" name="Google Shape;171;p24"/>
          <p:cNvSpPr txBox="1"/>
          <p:nvPr/>
        </p:nvSpPr>
        <p:spPr>
          <a:xfrm>
            <a:off x="1520147" y="1120850"/>
            <a:ext cx="951000" cy="28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800">
                <a:solidFill>
                  <a:srgbClr val="6AA84F"/>
                </a:solidFill>
              </a:rPr>
              <a:t>(</a:t>
            </a:r>
            <a:r>
              <a:rPr lang="it">
                <a:solidFill>
                  <a:srgbClr val="6AA84F"/>
                </a:solidFill>
              </a:rPr>
              <a:t>0</a:t>
            </a:r>
            <a:r>
              <a:rPr lang="it" sz="1800">
                <a:solidFill>
                  <a:srgbClr val="6AA84F"/>
                </a:solidFill>
              </a:rPr>
              <a:t>)</a:t>
            </a:r>
            <a:endParaRPr sz="1800">
              <a:solidFill>
                <a:srgbClr val="6AA84F"/>
              </a:solidFill>
            </a:endParaRPr>
          </a:p>
        </p:txBody>
      </p:sp>
      <p:sp>
        <p:nvSpPr>
          <p:cNvPr id="172" name="Google Shape;172;p24"/>
          <p:cNvSpPr txBox="1"/>
          <p:nvPr/>
        </p:nvSpPr>
        <p:spPr>
          <a:xfrm>
            <a:off x="5089113" y="1351465"/>
            <a:ext cx="816900" cy="54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cost of edge</a:t>
            </a:r>
            <a:endParaRPr i="1">
              <a:solidFill>
                <a:srgbClr val="999999"/>
              </a:solidFill>
            </a:endParaRPr>
          </a:p>
        </p:txBody>
      </p:sp>
      <p:cxnSp>
        <p:nvCxnSpPr>
          <p:cNvPr id="173" name="Google Shape;173;p24"/>
          <p:cNvCxnSpPr/>
          <p:nvPr/>
        </p:nvCxnSpPr>
        <p:spPr>
          <a:xfrm>
            <a:off x="5729114" y="1760460"/>
            <a:ext cx="151500" cy="3300"/>
          </a:xfrm>
          <a:prstGeom prst="straightConnector1">
            <a:avLst/>
          </a:prstGeom>
          <a:noFill/>
          <a:ln w="9525" cap="flat" cmpd="sng">
            <a:solidFill>
              <a:schemeClr val="dk2"/>
            </a:solidFill>
            <a:prstDash val="solid"/>
            <a:round/>
            <a:headEnd type="none" w="med" len="med"/>
            <a:tailEnd type="triangle" w="med" len="med"/>
          </a:ln>
        </p:spPr>
      </p:cxnSp>
      <p:sp>
        <p:nvSpPr>
          <p:cNvPr id="174" name="Google Shape;174;p24"/>
          <p:cNvSpPr txBox="1"/>
          <p:nvPr/>
        </p:nvSpPr>
        <p:spPr>
          <a:xfrm>
            <a:off x="824800" y="2915275"/>
            <a:ext cx="3357000" cy="200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b="1"/>
              <a:t>distance = d[Vertex]</a:t>
            </a:r>
            <a:endParaRPr b="1"/>
          </a:p>
          <a:p>
            <a:pPr marL="0" lvl="0" indent="0" algn="l" rtl="0">
              <a:spcBef>
                <a:spcPts val="0"/>
              </a:spcBef>
              <a:spcAft>
                <a:spcPts val="0"/>
              </a:spcAft>
              <a:buNone/>
            </a:pPr>
            <a:r>
              <a:rPr lang="it"/>
              <a:t>considers distance plus cost of each edge from for each vertex as it relates to source</a:t>
            </a:r>
            <a:endParaRPr/>
          </a:p>
          <a:p>
            <a:pPr marL="0" lvl="0" indent="0" algn="l" rtl="0">
              <a:spcBef>
                <a:spcPts val="0"/>
              </a:spcBef>
              <a:spcAft>
                <a:spcPts val="0"/>
              </a:spcAft>
              <a:buNone/>
            </a:pPr>
            <a:endParaRPr/>
          </a:p>
          <a:p>
            <a:pPr marL="0" lvl="0" indent="0" algn="l" rtl="0">
              <a:spcBef>
                <a:spcPts val="0"/>
              </a:spcBef>
              <a:spcAft>
                <a:spcPts val="0"/>
              </a:spcAft>
              <a:buNone/>
            </a:pPr>
            <a:endParaRPr b="1"/>
          </a:p>
          <a:p>
            <a:pPr marL="0" lvl="0" indent="0" algn="l" rtl="0">
              <a:spcBef>
                <a:spcPts val="0"/>
              </a:spcBef>
              <a:spcAft>
                <a:spcPts val="0"/>
              </a:spcAft>
              <a:buNone/>
            </a:pPr>
            <a:r>
              <a:rPr lang="it" b="1"/>
              <a:t>cost = c[Vertex1,Vertex2]</a:t>
            </a:r>
            <a:endParaRPr b="1"/>
          </a:p>
          <a:p>
            <a:pPr marL="0" lvl="0" indent="0" algn="l" rtl="0">
              <a:spcBef>
                <a:spcPts val="0"/>
              </a:spcBef>
              <a:spcAft>
                <a:spcPts val="0"/>
              </a:spcAft>
              <a:buNone/>
            </a:pPr>
            <a:r>
              <a:rPr lang="it"/>
              <a:t>weight of edge between two direct neighboring vertices</a:t>
            </a:r>
            <a:endParaRPr/>
          </a:p>
        </p:txBody>
      </p:sp>
      <p:sp>
        <p:nvSpPr>
          <p:cNvPr id="175" name="Google Shape;175;p24"/>
          <p:cNvSpPr txBox="1"/>
          <p:nvPr/>
        </p:nvSpPr>
        <p:spPr>
          <a:xfrm>
            <a:off x="365525" y="17558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176" name="Google Shape;176;p24"/>
          <p:cNvCxnSpPr/>
          <p:nvPr/>
        </p:nvCxnSpPr>
        <p:spPr>
          <a:xfrm>
            <a:off x="1105600" y="1890800"/>
            <a:ext cx="272100" cy="0"/>
          </a:xfrm>
          <a:prstGeom prst="straightConnector1">
            <a:avLst/>
          </a:prstGeom>
          <a:noFill/>
          <a:ln w="9525" cap="flat" cmpd="sng">
            <a:solidFill>
              <a:schemeClr val="dk2"/>
            </a:solidFill>
            <a:prstDash val="solid"/>
            <a:round/>
            <a:headEnd type="none" w="med" len="med"/>
            <a:tailEnd type="triangle" w="med" len="med"/>
          </a:ln>
        </p:spPr>
      </p:cxnSp>
      <p:sp>
        <p:nvSpPr>
          <p:cNvPr id="177" name="Google Shape;177;p24"/>
          <p:cNvSpPr txBox="1"/>
          <p:nvPr/>
        </p:nvSpPr>
        <p:spPr>
          <a:xfrm>
            <a:off x="3834300" y="2359763"/>
            <a:ext cx="1475400" cy="45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000">
                <a:solidFill>
                  <a:srgbClr val="6AA84F"/>
                </a:solidFill>
              </a:rPr>
              <a:t>directly connected distance 3 from A</a:t>
            </a:r>
            <a:endParaRPr sz="1000">
              <a:solidFill>
                <a:srgbClr val="6AA84F"/>
              </a:solidFill>
            </a:endParaRPr>
          </a:p>
        </p:txBody>
      </p:sp>
      <p:sp>
        <p:nvSpPr>
          <p:cNvPr id="178" name="Google Shape;178;p24"/>
          <p:cNvSpPr txBox="1"/>
          <p:nvPr/>
        </p:nvSpPr>
        <p:spPr>
          <a:xfrm>
            <a:off x="6410750" y="2344950"/>
            <a:ext cx="1475400" cy="45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000">
                <a:solidFill>
                  <a:srgbClr val="6AA84F"/>
                </a:solidFill>
              </a:rPr>
              <a:t>indirectly connected not processed yet</a:t>
            </a:r>
            <a:endParaRPr sz="1000">
              <a:solidFill>
                <a:srgbClr val="6AA84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82"/>
        <p:cNvGrpSpPr/>
        <p:nvPr/>
      </p:nvGrpSpPr>
      <p:grpSpPr>
        <a:xfrm>
          <a:off x="0" y="0"/>
          <a:ext cx="0" cy="0"/>
          <a:chOff x="0" y="0"/>
          <a:chExt cx="0" cy="0"/>
        </a:xfrm>
      </p:grpSpPr>
      <p:sp>
        <p:nvSpPr>
          <p:cNvPr id="183" name="Google Shape;183;p25"/>
          <p:cNvSpPr/>
          <p:nvPr/>
        </p:nvSpPr>
        <p:spPr>
          <a:xfrm>
            <a:off x="2782150" y="16824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5603600" y="2499000"/>
            <a:ext cx="603000" cy="565200"/>
          </a:xfrm>
          <a:prstGeom prst="flowChartConnector">
            <a:avLst/>
          </a:prstGeom>
          <a:solidFill>
            <a:srgbClr val="66666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5"/>
          <p:cNvSpPr/>
          <p:nvPr/>
        </p:nvSpPr>
        <p:spPr>
          <a:xfrm>
            <a:off x="4388625"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5"/>
          <p:cNvSpPr/>
          <p:nvPr/>
        </p:nvSpPr>
        <p:spPr>
          <a:xfrm>
            <a:off x="4388625" y="16824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a:off x="2782150"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9" name="Google Shape;189;p25"/>
          <p:cNvCxnSpPr>
            <a:stCxn id="188" idx="7"/>
            <a:endCxn id="183"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190" name="Google Shape;190;p25"/>
          <p:cNvCxnSpPr>
            <a:endCxn id="187" idx="1"/>
          </p:cNvCxnSpPr>
          <p:nvPr/>
        </p:nvCxnSpPr>
        <p:spPr>
          <a:xfrm>
            <a:off x="2085357" y="2998772"/>
            <a:ext cx="785100" cy="399600"/>
          </a:xfrm>
          <a:prstGeom prst="straightConnector1">
            <a:avLst/>
          </a:prstGeom>
          <a:noFill/>
          <a:ln w="9525" cap="flat" cmpd="sng">
            <a:solidFill>
              <a:schemeClr val="dk2"/>
            </a:solidFill>
            <a:prstDash val="solid"/>
            <a:round/>
            <a:headEnd type="none" w="med" len="med"/>
            <a:tailEnd type="triangle" w="med" len="med"/>
          </a:ln>
        </p:spPr>
      </p:cxnSp>
      <p:cxnSp>
        <p:nvCxnSpPr>
          <p:cNvPr id="191" name="Google Shape;191;p25"/>
          <p:cNvCxnSpPr>
            <a:stCxn id="183" idx="6"/>
            <a:endCxn id="186"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192" name="Google Shape;192;p25"/>
          <p:cNvCxnSpPr>
            <a:stCxn id="183" idx="4"/>
            <a:endCxn id="187"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193" name="Google Shape;193;p25"/>
          <p:cNvCxnSpPr>
            <a:stCxn id="187" idx="6"/>
            <a:endCxn id="185"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194" name="Google Shape;194;p25"/>
          <p:cNvCxnSpPr>
            <a:stCxn id="186" idx="5"/>
            <a:endCxn id="184"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195" name="Google Shape;195;p25"/>
          <p:cNvCxnSpPr>
            <a:stCxn id="185" idx="7"/>
            <a:endCxn id="184"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196" name="Google Shape;196;p25"/>
          <p:cNvCxnSpPr>
            <a:stCxn id="185" idx="0"/>
            <a:endCxn id="186"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197" name="Google Shape;197;p25"/>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198" name="Google Shape;198;p25"/>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B</a:t>
            </a:r>
            <a:endParaRPr/>
          </a:p>
        </p:txBody>
      </p:sp>
      <p:sp>
        <p:nvSpPr>
          <p:cNvPr id="199" name="Google Shape;199;p25"/>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F</a:t>
            </a:r>
            <a:endParaRPr>
              <a:solidFill>
                <a:srgbClr val="D9D9D9"/>
              </a:solidFill>
            </a:endParaRPr>
          </a:p>
        </p:txBody>
      </p:sp>
      <p:sp>
        <p:nvSpPr>
          <p:cNvPr id="200" name="Google Shape;200;p25"/>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201" name="Google Shape;201;p25"/>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202" name="Google Shape;202;p25"/>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203" name="Google Shape;203;p25"/>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sp>
        <p:nvSpPr>
          <p:cNvPr id="204" name="Google Shape;204;p25"/>
          <p:cNvSpPr txBox="1"/>
          <p:nvPr/>
        </p:nvSpPr>
        <p:spPr>
          <a:xfrm>
            <a:off x="6582000" y="2619550"/>
            <a:ext cx="677100" cy="27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i="1">
                <a:solidFill>
                  <a:srgbClr val="999999"/>
                </a:solidFill>
              </a:rPr>
              <a:t>goal</a:t>
            </a:r>
            <a:endParaRPr i="1">
              <a:solidFill>
                <a:srgbClr val="999999"/>
              </a:solidFill>
            </a:endParaRPr>
          </a:p>
        </p:txBody>
      </p:sp>
      <p:cxnSp>
        <p:nvCxnSpPr>
          <p:cNvPr id="205" name="Google Shape;205;p25"/>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cxnSp>
        <p:nvCxnSpPr>
          <p:cNvPr id="206" name="Google Shape;206;p25"/>
          <p:cNvCxnSpPr>
            <a:stCxn id="204" idx="1"/>
          </p:cNvCxnSpPr>
          <p:nvPr/>
        </p:nvCxnSpPr>
        <p:spPr>
          <a:xfrm flipH="1">
            <a:off x="6326700" y="2754550"/>
            <a:ext cx="255300" cy="6300"/>
          </a:xfrm>
          <a:prstGeom prst="straightConnector1">
            <a:avLst/>
          </a:prstGeom>
          <a:noFill/>
          <a:ln w="9525" cap="flat" cmpd="sng">
            <a:solidFill>
              <a:schemeClr val="dk2"/>
            </a:solidFill>
            <a:prstDash val="solid"/>
            <a:round/>
            <a:headEnd type="none" w="med" len="med"/>
            <a:tailEnd type="triangle" w="med" len="med"/>
          </a:ln>
        </p:spPr>
      </p:cxnSp>
      <p:sp>
        <p:nvSpPr>
          <p:cNvPr id="207" name="Google Shape;207;p25"/>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08" name="Google Shape;208;p25"/>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209" name="Google Shape;209;p25"/>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10" name="Google Shape;210;p25"/>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211" name="Google Shape;211;p25"/>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212" name="Google Shape;212;p25"/>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13" name="Google Shape;213;p25"/>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214" name="Google Shape;214;p25"/>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15" name="Google Shape;215;p25"/>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19"/>
        <p:cNvGrpSpPr/>
        <p:nvPr/>
      </p:nvGrpSpPr>
      <p:grpSpPr>
        <a:xfrm>
          <a:off x="0" y="0"/>
          <a:ext cx="0" cy="0"/>
          <a:chOff x="0" y="0"/>
          <a:chExt cx="0" cy="0"/>
        </a:xfrm>
      </p:grpSpPr>
      <p:sp>
        <p:nvSpPr>
          <p:cNvPr id="220" name="Google Shape;220;p26"/>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221" name="Google Shape;221;p26"/>
          <p:cNvSpPr/>
          <p:nvPr/>
        </p:nvSpPr>
        <p:spPr>
          <a:xfrm>
            <a:off x="2782150" y="1682400"/>
            <a:ext cx="603000" cy="565200"/>
          </a:xfrm>
          <a:prstGeom prst="flowChartConnector">
            <a:avLst/>
          </a:prstGeom>
          <a:solidFill>
            <a:srgbClr val="B6D7A8"/>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388625"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388625" y="16824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2782150" y="3315600"/>
            <a:ext cx="603000" cy="565200"/>
          </a:xfrm>
          <a:prstGeom prst="flowChartConnector">
            <a:avLst/>
          </a:prstGeom>
          <a:solidFill>
            <a:srgbClr val="B6D7A8"/>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 name="Google Shape;227;p26"/>
          <p:cNvCxnSpPr>
            <a:stCxn id="226" idx="7"/>
            <a:endCxn id="221"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228" name="Google Shape;228;p26"/>
          <p:cNvCxnSpPr>
            <a:endCxn id="225" idx="1"/>
          </p:cNvCxnSpPr>
          <p:nvPr/>
        </p:nvCxnSpPr>
        <p:spPr>
          <a:xfrm>
            <a:off x="2085357" y="2993372"/>
            <a:ext cx="785100" cy="405000"/>
          </a:xfrm>
          <a:prstGeom prst="straightConnector1">
            <a:avLst/>
          </a:prstGeom>
          <a:noFill/>
          <a:ln w="9525" cap="flat" cmpd="sng">
            <a:solidFill>
              <a:schemeClr val="dk2"/>
            </a:solidFill>
            <a:prstDash val="solid"/>
            <a:round/>
            <a:headEnd type="none" w="med" len="med"/>
            <a:tailEnd type="triangle" w="med" len="med"/>
          </a:ln>
        </p:spPr>
      </p:cxnSp>
      <p:cxnSp>
        <p:nvCxnSpPr>
          <p:cNvPr id="229" name="Google Shape;229;p26"/>
          <p:cNvCxnSpPr>
            <a:stCxn id="221" idx="6"/>
            <a:endCxn id="224"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230" name="Google Shape;230;p26"/>
          <p:cNvCxnSpPr>
            <a:stCxn id="221" idx="4"/>
            <a:endCxn id="225"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231" name="Google Shape;231;p26"/>
          <p:cNvCxnSpPr>
            <a:stCxn id="225" idx="6"/>
            <a:endCxn id="223"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232" name="Google Shape;232;p26"/>
          <p:cNvCxnSpPr>
            <a:stCxn id="224" idx="5"/>
            <a:endCxn id="222"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233" name="Google Shape;233;p26"/>
          <p:cNvCxnSpPr>
            <a:stCxn id="223" idx="7"/>
            <a:endCxn id="222"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234" name="Google Shape;234;p26"/>
          <p:cNvCxnSpPr>
            <a:stCxn id="223" idx="0"/>
            <a:endCxn id="224"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235" name="Google Shape;235;p26"/>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236" name="Google Shape;236;p26"/>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B</a:t>
            </a:r>
            <a:endParaRPr/>
          </a:p>
        </p:txBody>
      </p:sp>
      <p:sp>
        <p:nvSpPr>
          <p:cNvPr id="237" name="Google Shape;237;p26"/>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238" name="Google Shape;238;p26"/>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239" name="Google Shape;239;p26"/>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240" name="Google Shape;240;p26"/>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241" name="Google Shape;241;p26"/>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242" name="Google Shape;242;p26"/>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243" name="Google Shape;243;p26"/>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244" name="Google Shape;244;p26"/>
          <p:cNvSpPr txBox="1"/>
          <p:nvPr/>
        </p:nvSpPr>
        <p:spPr>
          <a:xfrm>
            <a:off x="44752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245" name="Google Shape;245;p26"/>
          <p:cNvSpPr txBox="1"/>
          <p:nvPr/>
        </p:nvSpPr>
        <p:spPr>
          <a:xfrm>
            <a:off x="28687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(4)</a:t>
            </a:r>
            <a:endParaRPr/>
          </a:p>
        </p:txBody>
      </p:sp>
      <p:sp>
        <p:nvSpPr>
          <p:cNvPr id="246" name="Google Shape;246;p26"/>
          <p:cNvSpPr txBox="1"/>
          <p:nvPr/>
        </p:nvSpPr>
        <p:spPr>
          <a:xfrm>
            <a:off x="4475175"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endParaRPr/>
          </a:p>
        </p:txBody>
      </p:sp>
      <p:sp>
        <p:nvSpPr>
          <p:cNvPr id="247" name="Google Shape;247;p26"/>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248" name="Google Shape;248;p26"/>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249" name="Google Shape;249;p26"/>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50" name="Google Shape;250;p26"/>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251" name="Google Shape;251;p26"/>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52" name="Google Shape;252;p26"/>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253" name="Google Shape;253;p26"/>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254" name="Google Shape;254;p26"/>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55" name="Google Shape;255;p26"/>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256" name="Google Shape;256;p26"/>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57" name="Google Shape;257;p26"/>
          <p:cNvSpPr txBox="1"/>
          <p:nvPr/>
        </p:nvSpPr>
        <p:spPr>
          <a:xfrm>
            <a:off x="6462000" y="2316400"/>
            <a:ext cx="2310600" cy="2647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sz="1200">
                <a:solidFill>
                  <a:schemeClr val="dk1"/>
                </a:solidFill>
              </a:rPr>
              <a:t>Initialize Graph</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A ⇒ B &amp; C</a:t>
            </a:r>
            <a:endParaRPr sz="1200">
              <a:solidFill>
                <a:schemeClr val="dk1"/>
              </a:solidFill>
            </a:endParaRPr>
          </a:p>
          <a:p>
            <a:pPr marL="0" lvl="0" indent="0" algn="l" rtl="0">
              <a:spcBef>
                <a:spcPts val="0"/>
              </a:spcBef>
              <a:spcAft>
                <a:spcPts val="0"/>
              </a:spcAft>
              <a:buNone/>
            </a:pPr>
            <a:r>
              <a:rPr lang="it" sz="1200">
                <a:solidFill>
                  <a:schemeClr val="dk1"/>
                </a:solidFill>
              </a:rPr>
              <a:t>        direct neighbors </a:t>
            </a:r>
            <a:endParaRPr sz="1200">
              <a:solidFill>
                <a:schemeClr val="dk1"/>
              </a:solidFill>
            </a:endParaRPr>
          </a:p>
          <a:p>
            <a:pPr marL="0" lvl="0" indent="0" algn="l" rtl="0">
              <a:spcBef>
                <a:spcPts val="0"/>
              </a:spcBef>
              <a:spcAft>
                <a:spcPts val="0"/>
              </a:spcAft>
              <a:buNone/>
            </a:pPr>
            <a:r>
              <a:rPr lang="it" sz="1200">
                <a:solidFill>
                  <a:schemeClr val="dk1"/>
                </a:solidFill>
              </a:rPr>
              <a:t>        (fringe)</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A ⇒ D, E, F </a:t>
            </a:r>
            <a:endParaRPr sz="1200">
              <a:solidFill>
                <a:schemeClr val="dk1"/>
              </a:solidFill>
            </a:endParaRPr>
          </a:p>
          <a:p>
            <a:pPr marL="0" lvl="0" indent="0" algn="l" rtl="0">
              <a:spcBef>
                <a:spcPts val="0"/>
              </a:spcBef>
              <a:spcAft>
                <a:spcPts val="0"/>
              </a:spcAft>
              <a:buNone/>
            </a:pPr>
            <a:r>
              <a:rPr lang="it" sz="1200">
                <a:solidFill>
                  <a:schemeClr val="dk1"/>
                </a:solidFill>
              </a:rPr>
              <a:t>        no direct path</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What is A’s shortest distance?</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61"/>
        <p:cNvGrpSpPr/>
        <p:nvPr/>
      </p:nvGrpSpPr>
      <p:grpSpPr>
        <a:xfrm>
          <a:off x="0" y="0"/>
          <a:ext cx="0" cy="0"/>
          <a:chOff x="0" y="0"/>
          <a:chExt cx="0" cy="0"/>
        </a:xfrm>
      </p:grpSpPr>
      <p:sp>
        <p:nvSpPr>
          <p:cNvPr id="262" name="Google Shape;262;p27"/>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263" name="Google Shape;263;p27"/>
          <p:cNvSpPr/>
          <p:nvPr/>
        </p:nvSpPr>
        <p:spPr>
          <a:xfrm>
            <a:off x="2782150" y="16824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4388625"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2782150" y="33156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9" name="Google Shape;269;p27"/>
          <p:cNvCxnSpPr>
            <a:stCxn id="268" idx="7"/>
            <a:endCxn id="263"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270" name="Google Shape;270;p27"/>
          <p:cNvCxnSpPr>
            <a:endCxn id="267" idx="1"/>
          </p:cNvCxnSpPr>
          <p:nvPr/>
        </p:nvCxnSpPr>
        <p:spPr>
          <a:xfrm>
            <a:off x="2096157" y="2993072"/>
            <a:ext cx="774300" cy="405300"/>
          </a:xfrm>
          <a:prstGeom prst="straightConnector1">
            <a:avLst/>
          </a:prstGeom>
          <a:noFill/>
          <a:ln w="9525" cap="flat" cmpd="sng">
            <a:solidFill>
              <a:schemeClr val="dk2"/>
            </a:solidFill>
            <a:prstDash val="solid"/>
            <a:round/>
            <a:headEnd type="none" w="med" len="med"/>
            <a:tailEnd type="triangle" w="med" len="med"/>
          </a:ln>
        </p:spPr>
      </p:cxnSp>
      <p:cxnSp>
        <p:nvCxnSpPr>
          <p:cNvPr id="271" name="Google Shape;271;p27"/>
          <p:cNvCxnSpPr>
            <a:stCxn id="263" idx="6"/>
            <a:endCxn id="266"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272" name="Google Shape;272;p27"/>
          <p:cNvCxnSpPr>
            <a:stCxn id="263" idx="4"/>
            <a:endCxn id="267"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273" name="Google Shape;273;p27"/>
          <p:cNvCxnSpPr>
            <a:stCxn id="267" idx="6"/>
            <a:endCxn id="265"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274" name="Google Shape;274;p27"/>
          <p:cNvCxnSpPr>
            <a:stCxn id="266" idx="5"/>
            <a:endCxn id="264"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275" name="Google Shape;275;p27"/>
          <p:cNvCxnSpPr>
            <a:stCxn id="265" idx="7"/>
            <a:endCxn id="264"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276" name="Google Shape;276;p27"/>
          <p:cNvCxnSpPr>
            <a:stCxn id="265" idx="0"/>
            <a:endCxn id="266"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277" name="Google Shape;277;p27"/>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278" name="Google Shape;278;p27"/>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B</a:t>
            </a:r>
            <a:endParaRPr/>
          </a:p>
        </p:txBody>
      </p:sp>
      <p:sp>
        <p:nvSpPr>
          <p:cNvPr id="279" name="Google Shape;279;p27"/>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280" name="Google Shape;280;p27"/>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281" name="Google Shape;281;p27"/>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282" name="Google Shape;282;p27"/>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283" name="Google Shape;283;p27"/>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284" name="Google Shape;284;p27"/>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285" name="Google Shape;285;p27"/>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286" name="Google Shape;286;p27"/>
          <p:cNvSpPr txBox="1"/>
          <p:nvPr/>
        </p:nvSpPr>
        <p:spPr>
          <a:xfrm>
            <a:off x="44752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287" name="Google Shape;287;p27"/>
          <p:cNvSpPr txBox="1"/>
          <p:nvPr/>
        </p:nvSpPr>
        <p:spPr>
          <a:xfrm>
            <a:off x="28687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(4)</a:t>
            </a:r>
            <a:endParaRPr strike="sngStrike"/>
          </a:p>
        </p:txBody>
      </p:sp>
      <p:sp>
        <p:nvSpPr>
          <p:cNvPr id="288" name="Google Shape;288;p27"/>
          <p:cNvSpPr txBox="1"/>
          <p:nvPr/>
        </p:nvSpPr>
        <p:spPr>
          <a:xfrm>
            <a:off x="4475175"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endParaRPr/>
          </a:p>
        </p:txBody>
      </p:sp>
      <p:sp>
        <p:nvSpPr>
          <p:cNvPr id="289" name="Google Shape;289;p27"/>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290" name="Google Shape;290;p27"/>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291" name="Google Shape;291;p27"/>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92" name="Google Shape;292;p27"/>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293" name="Google Shape;293;p27"/>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94" name="Google Shape;294;p27"/>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295" name="Google Shape;295;p27"/>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296" name="Google Shape;296;p27"/>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297" name="Google Shape;297;p27"/>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298" name="Google Shape;298;p27"/>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299" name="Google Shape;299;p27"/>
          <p:cNvSpPr txBox="1"/>
          <p:nvPr/>
        </p:nvSpPr>
        <p:spPr>
          <a:xfrm>
            <a:off x="6337725" y="1321825"/>
            <a:ext cx="2565900" cy="3679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sz="1200" b="1" dirty="0">
                <a:solidFill>
                  <a:schemeClr val="dk1"/>
                </a:solidFill>
              </a:rPr>
              <a:t>Find the shortest path </a:t>
            </a:r>
            <a:endParaRPr sz="1200" dirty="0">
              <a:solidFill>
                <a:schemeClr val="dk1"/>
              </a:solidFill>
            </a:endParaRPr>
          </a:p>
          <a:p>
            <a:pPr marL="0" lvl="0" indent="0" algn="l" rtl="0">
              <a:spcBef>
                <a:spcPts val="0"/>
              </a:spcBef>
              <a:spcAft>
                <a:spcPts val="0"/>
              </a:spcAft>
              <a:buNone/>
            </a:pPr>
            <a:r>
              <a:rPr lang="it" sz="1200" dirty="0">
                <a:solidFill>
                  <a:schemeClr val="dk1"/>
                </a:solidFill>
              </a:rPr>
              <a:t>   { 2 </a:t>
            </a:r>
            <a:r>
              <a:rPr lang="it" dirty="0">
                <a:solidFill>
                  <a:schemeClr val="dk1"/>
                </a:solidFill>
              </a:rPr>
              <a:t>} </a:t>
            </a:r>
            <a:r>
              <a:rPr lang="it" sz="1200" dirty="0">
                <a:solidFill>
                  <a:schemeClr val="dk1"/>
                </a:solidFill>
              </a:rPr>
              <a:t>⇒</a:t>
            </a:r>
            <a:r>
              <a:rPr lang="it" sz="1200" dirty="0"/>
              <a:t> Select Node </a:t>
            </a:r>
            <a:r>
              <a:rPr lang="it" sz="1200" b="1" dirty="0"/>
              <a:t>B</a:t>
            </a:r>
            <a:endParaRPr sz="1200" b="1" dirty="0">
              <a:solidFill>
                <a:schemeClr val="dk1"/>
              </a:solidFill>
            </a:endParaRPr>
          </a:p>
          <a:p>
            <a:pPr marL="0" lvl="0" indent="0" algn="l" rtl="0">
              <a:spcBef>
                <a:spcPts val="0"/>
              </a:spcBef>
              <a:spcAft>
                <a:spcPts val="0"/>
              </a:spcAft>
              <a:buNone/>
            </a:pPr>
            <a:endParaRPr sz="1200" b="1" dirty="0">
              <a:solidFill>
                <a:schemeClr val="dk1"/>
              </a:solidFill>
            </a:endParaRPr>
          </a:p>
          <a:p>
            <a:pPr marL="0" lvl="0" indent="0" algn="l" rtl="0">
              <a:spcBef>
                <a:spcPts val="0"/>
              </a:spcBef>
              <a:spcAft>
                <a:spcPts val="0"/>
              </a:spcAft>
              <a:buNone/>
            </a:pPr>
            <a:r>
              <a:rPr lang="it" sz="1200" b="1" dirty="0">
                <a:solidFill>
                  <a:schemeClr val="dk1"/>
                </a:solidFill>
              </a:rPr>
              <a:t>   B</a:t>
            </a:r>
            <a:r>
              <a:rPr lang="it" sz="1200" dirty="0">
                <a:solidFill>
                  <a:schemeClr val="dk1"/>
                </a:solidFill>
              </a:rPr>
              <a:t> ⇒ C, 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b="1" dirty="0">
                <a:solidFill>
                  <a:schemeClr val="dk1"/>
                </a:solidFill>
              </a:rPr>
              <a:t>Perform Relaxation:</a:t>
            </a:r>
            <a:endParaRPr sz="1200" b="1"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   Calculate distance for </a:t>
            </a:r>
            <a:r>
              <a:rPr lang="it" sz="1200" b="1" dirty="0">
                <a:solidFill>
                  <a:schemeClr val="dk1"/>
                </a:solidFill>
              </a:rPr>
              <a:t>C</a:t>
            </a:r>
            <a:endParaRPr sz="1200" b="1" dirty="0">
              <a:solidFill>
                <a:schemeClr val="dk1"/>
              </a:solidFill>
            </a:endParaRPr>
          </a:p>
          <a:p>
            <a:pPr marL="0" lvl="0" indent="0" algn="l" rtl="0">
              <a:spcBef>
                <a:spcPts val="0"/>
              </a:spcBef>
              <a:spcAft>
                <a:spcPts val="0"/>
              </a:spcAft>
              <a:buNone/>
            </a:pPr>
            <a:endParaRPr sz="1200" b="1" dirty="0">
              <a:solidFill>
                <a:schemeClr val="dk1"/>
              </a:solidFill>
            </a:endParaRPr>
          </a:p>
          <a:p>
            <a:pPr marL="0" lvl="0" indent="0" algn="l" rtl="0">
              <a:spcBef>
                <a:spcPts val="0"/>
              </a:spcBef>
              <a:spcAft>
                <a:spcPts val="0"/>
              </a:spcAft>
              <a:buNone/>
            </a:pPr>
            <a:r>
              <a:rPr lang="it" sz="1200" dirty="0">
                <a:solidFill>
                  <a:schemeClr val="dk1"/>
                </a:solidFill>
              </a:rPr>
              <a:t>	</a:t>
            </a:r>
            <a:r>
              <a:rPr lang="it" sz="1200" u="sng" dirty="0">
                <a:solidFill>
                  <a:schemeClr val="dk1"/>
                </a:solidFill>
              </a:rPr>
              <a:t>Relax C:</a:t>
            </a:r>
            <a:endParaRPr sz="1200" dirty="0">
              <a:solidFill>
                <a:schemeClr val="dk1"/>
              </a:solidFill>
            </a:endParaRPr>
          </a:p>
          <a:p>
            <a:pPr marL="0" lvl="0" indent="457200" algn="l" rtl="0">
              <a:spcBef>
                <a:spcPts val="0"/>
              </a:spcBef>
              <a:spcAft>
                <a:spcPts val="0"/>
              </a:spcAft>
              <a:buNone/>
            </a:pPr>
            <a:r>
              <a:rPr lang="it" sz="1200" dirty="0">
                <a:solidFill>
                  <a:schemeClr val="dk1"/>
                </a:solidFill>
              </a:rPr>
              <a:t>d[</a:t>
            </a:r>
            <a:r>
              <a:rPr lang="it" sz="1200" b="1" dirty="0">
                <a:solidFill>
                  <a:schemeClr val="dk1"/>
                </a:solidFill>
              </a:rPr>
              <a:t>C</a:t>
            </a:r>
            <a:r>
              <a:rPr lang="it" sz="1200" dirty="0">
                <a:solidFill>
                  <a:schemeClr val="dk1"/>
                </a:solidFill>
              </a:rPr>
              <a:t>] = d[B] + c[B,C]</a:t>
            </a:r>
            <a:endParaRPr sz="1200" dirty="0">
              <a:solidFill>
                <a:schemeClr val="dk1"/>
              </a:solidFill>
            </a:endParaRPr>
          </a:p>
          <a:p>
            <a:pPr marL="0" lvl="0" indent="0" algn="l" rtl="0">
              <a:spcBef>
                <a:spcPts val="0"/>
              </a:spcBef>
              <a:spcAft>
                <a:spcPts val="0"/>
              </a:spcAft>
              <a:buNone/>
            </a:pPr>
            <a:r>
              <a:rPr lang="it" sz="1200" dirty="0">
                <a:solidFill>
                  <a:schemeClr val="dk1"/>
                </a:solidFill>
              </a:rPr>
              <a:t>	  2   +      1     =  3</a:t>
            </a:r>
            <a:endParaRPr sz="1200" dirty="0">
              <a:solidFill>
                <a:schemeClr val="dk1"/>
              </a:solidFill>
            </a:endParaRPr>
          </a:p>
          <a:p>
            <a:pPr marL="0" lvl="0" indent="0" algn="l" rtl="0">
              <a:spcBef>
                <a:spcPts val="0"/>
              </a:spcBef>
              <a:spcAft>
                <a:spcPts val="0"/>
              </a:spcAft>
              <a:buNone/>
            </a:pPr>
            <a:r>
              <a:rPr lang="it" sz="1200" dirty="0">
                <a:solidFill>
                  <a:schemeClr val="dk1"/>
                </a:solidFill>
              </a:rPr>
              <a:t>	3 &lt; 4 (current distance)</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   Thus, d[</a:t>
            </a:r>
            <a:r>
              <a:rPr lang="it" sz="1200" b="1" dirty="0">
                <a:solidFill>
                  <a:schemeClr val="dk1"/>
                </a:solidFill>
              </a:rPr>
              <a:t>C</a:t>
            </a:r>
            <a:r>
              <a:rPr lang="it" sz="1200" dirty="0">
                <a:solidFill>
                  <a:schemeClr val="dk1"/>
                </a:solidFill>
              </a:rPr>
              <a:t>] = 3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dirty="0"/>
          </a:p>
        </p:txBody>
      </p:sp>
      <p:sp>
        <p:nvSpPr>
          <p:cNvPr id="300" name="Google Shape;300;p27"/>
          <p:cNvSpPr txBox="1"/>
          <p:nvPr/>
        </p:nvSpPr>
        <p:spPr>
          <a:xfrm>
            <a:off x="2868700" y="41532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04"/>
        <p:cNvGrpSpPr/>
        <p:nvPr/>
      </p:nvGrpSpPr>
      <p:grpSpPr>
        <a:xfrm>
          <a:off x="0" y="0"/>
          <a:ext cx="0" cy="0"/>
          <a:chOff x="0" y="0"/>
          <a:chExt cx="0" cy="0"/>
        </a:xfrm>
      </p:grpSpPr>
      <p:sp>
        <p:nvSpPr>
          <p:cNvPr id="305" name="Google Shape;305;p28"/>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306" name="Google Shape;306;p28"/>
          <p:cNvSpPr/>
          <p:nvPr/>
        </p:nvSpPr>
        <p:spPr>
          <a:xfrm>
            <a:off x="2782150" y="16824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4388625"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2782150" y="33156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 name="Google Shape;312;p28"/>
          <p:cNvCxnSpPr>
            <a:stCxn id="311" idx="7"/>
            <a:endCxn id="306"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313" name="Google Shape;313;p28"/>
          <p:cNvCxnSpPr>
            <a:endCxn id="310" idx="1"/>
          </p:cNvCxnSpPr>
          <p:nvPr/>
        </p:nvCxnSpPr>
        <p:spPr>
          <a:xfrm>
            <a:off x="2096157" y="2987972"/>
            <a:ext cx="774300" cy="410400"/>
          </a:xfrm>
          <a:prstGeom prst="straightConnector1">
            <a:avLst/>
          </a:prstGeom>
          <a:noFill/>
          <a:ln w="9525" cap="flat" cmpd="sng">
            <a:solidFill>
              <a:schemeClr val="dk2"/>
            </a:solidFill>
            <a:prstDash val="solid"/>
            <a:round/>
            <a:headEnd type="none" w="med" len="med"/>
            <a:tailEnd type="triangle" w="med" len="med"/>
          </a:ln>
        </p:spPr>
      </p:cxnSp>
      <p:cxnSp>
        <p:nvCxnSpPr>
          <p:cNvPr id="314" name="Google Shape;314;p28"/>
          <p:cNvCxnSpPr>
            <a:stCxn id="306" idx="6"/>
            <a:endCxn id="309"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315" name="Google Shape;315;p28"/>
          <p:cNvCxnSpPr>
            <a:stCxn id="306" idx="4"/>
            <a:endCxn id="310"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316" name="Google Shape;316;p28"/>
          <p:cNvCxnSpPr>
            <a:stCxn id="310" idx="6"/>
            <a:endCxn id="308"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317" name="Google Shape;317;p28"/>
          <p:cNvCxnSpPr>
            <a:stCxn id="309" idx="5"/>
            <a:endCxn id="307"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318" name="Google Shape;318;p28"/>
          <p:cNvCxnSpPr>
            <a:stCxn id="308" idx="7"/>
            <a:endCxn id="307"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319" name="Google Shape;319;p28"/>
          <p:cNvCxnSpPr>
            <a:stCxn id="308" idx="0"/>
            <a:endCxn id="309"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320" name="Google Shape;320;p28"/>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321" name="Google Shape;321;p28"/>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B</a:t>
            </a:r>
            <a:endParaRPr/>
          </a:p>
        </p:txBody>
      </p:sp>
      <p:sp>
        <p:nvSpPr>
          <p:cNvPr id="322" name="Google Shape;322;p28"/>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323" name="Google Shape;323;p28"/>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324" name="Google Shape;324;p28"/>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325" name="Google Shape;325;p28"/>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326" name="Google Shape;326;p28"/>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327" name="Google Shape;327;p28"/>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328" name="Google Shape;328;p28"/>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329" name="Google Shape;329;p28"/>
          <p:cNvSpPr txBox="1"/>
          <p:nvPr/>
        </p:nvSpPr>
        <p:spPr>
          <a:xfrm>
            <a:off x="44752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330" name="Google Shape;330;p28"/>
          <p:cNvSpPr txBox="1"/>
          <p:nvPr/>
        </p:nvSpPr>
        <p:spPr>
          <a:xfrm>
            <a:off x="4475175"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a:t>
            </a:r>
            <a:endParaRPr strike="sngStrike"/>
          </a:p>
        </p:txBody>
      </p:sp>
      <p:sp>
        <p:nvSpPr>
          <p:cNvPr id="331" name="Google Shape;331;p28"/>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332" name="Google Shape;332;p28"/>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333" name="Google Shape;333;p28"/>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334" name="Google Shape;334;p28"/>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335" name="Google Shape;335;p28"/>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336" name="Google Shape;336;p28"/>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337" name="Google Shape;337;p28"/>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338" name="Google Shape;338;p28"/>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339" name="Google Shape;339;p28"/>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340" name="Google Shape;340;p28"/>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341" name="Google Shape;341;p28"/>
          <p:cNvSpPr txBox="1"/>
          <p:nvPr/>
        </p:nvSpPr>
        <p:spPr>
          <a:xfrm>
            <a:off x="6472600" y="1321825"/>
            <a:ext cx="2430900" cy="3679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Calculate distance for </a:t>
            </a:r>
            <a:r>
              <a:rPr lang="it" sz="1200" b="1" dirty="0">
                <a:solidFill>
                  <a:schemeClr val="dk1"/>
                </a:solidFill>
              </a:rPr>
              <a:t>D</a:t>
            </a:r>
            <a:endParaRPr sz="1200" b="1"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Clr>
                <a:schemeClr val="dk1"/>
              </a:buClr>
              <a:buSzPts val="1100"/>
              <a:buFont typeface="Arial"/>
              <a:buNone/>
            </a:pPr>
            <a:r>
              <a:rPr lang="it" sz="1200" u="sng" dirty="0">
                <a:solidFill>
                  <a:schemeClr val="dk1"/>
                </a:solidFill>
              </a:rPr>
              <a:t>Relax D:</a:t>
            </a:r>
            <a:endParaRPr sz="1200" dirty="0">
              <a:solidFill>
                <a:schemeClr val="dk1"/>
              </a:solidFill>
            </a:endParaRPr>
          </a:p>
          <a:p>
            <a:pPr marL="0" lvl="0" indent="0" algn="l" rtl="0">
              <a:spcBef>
                <a:spcPts val="0"/>
              </a:spcBef>
              <a:spcAft>
                <a:spcPts val="0"/>
              </a:spcAft>
              <a:buNone/>
            </a:pPr>
            <a:r>
              <a:rPr lang="it" sz="1200" dirty="0">
                <a:solidFill>
                  <a:schemeClr val="dk1"/>
                </a:solidFill>
              </a:rPr>
              <a:t>d[</a:t>
            </a:r>
            <a:r>
              <a:rPr lang="it" sz="1200" b="1" dirty="0">
                <a:solidFill>
                  <a:schemeClr val="dk1"/>
                </a:solidFill>
              </a:rPr>
              <a:t>D</a:t>
            </a:r>
            <a:r>
              <a:rPr lang="it" sz="1200" dirty="0">
                <a:solidFill>
                  <a:schemeClr val="dk1"/>
                </a:solidFill>
              </a:rPr>
              <a:t>] = d[B] + c[B,D]</a:t>
            </a:r>
            <a:endParaRPr sz="1200" dirty="0">
              <a:solidFill>
                <a:schemeClr val="dk1"/>
              </a:solidFill>
            </a:endParaRPr>
          </a:p>
          <a:p>
            <a:pPr marL="0" lvl="0" indent="0" algn="l" rtl="0">
              <a:spcBef>
                <a:spcPts val="0"/>
              </a:spcBef>
              <a:spcAft>
                <a:spcPts val="0"/>
              </a:spcAft>
              <a:buNone/>
            </a:pPr>
            <a:r>
              <a:rPr lang="it" sz="1200" dirty="0">
                <a:solidFill>
                  <a:schemeClr val="dk1"/>
                </a:solidFill>
              </a:rPr>
              <a:t>             2    +     7    =  9	</a:t>
            </a:r>
            <a:endParaRPr sz="1200" dirty="0">
              <a:solidFill>
                <a:schemeClr val="dk1"/>
              </a:solidFill>
            </a:endParaRPr>
          </a:p>
          <a:p>
            <a:pPr marL="914400" lvl="0" indent="457200" algn="l" rtl="0">
              <a:spcBef>
                <a:spcPts val="0"/>
              </a:spcBef>
              <a:spcAft>
                <a:spcPts val="0"/>
              </a:spcAft>
              <a:buNone/>
            </a:pPr>
            <a:r>
              <a:rPr lang="it" sz="1200" dirty="0">
                <a:solidFill>
                  <a:schemeClr val="dk1"/>
                </a:solidFill>
              </a:rPr>
              <a:t>    9 &lt;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Thus, d[</a:t>
            </a:r>
            <a:r>
              <a:rPr lang="it" sz="1200" b="1" dirty="0">
                <a:solidFill>
                  <a:schemeClr val="dk1"/>
                </a:solidFill>
              </a:rPr>
              <a:t>D</a:t>
            </a:r>
            <a:r>
              <a:rPr lang="it" sz="1200" dirty="0">
                <a:solidFill>
                  <a:schemeClr val="dk1"/>
                </a:solidFill>
              </a:rPr>
              <a:t>] = 9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dirty="0"/>
          </a:p>
        </p:txBody>
      </p:sp>
      <p:sp>
        <p:nvSpPr>
          <p:cNvPr id="342" name="Google Shape;342;p28"/>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343" name="Google Shape;343;p28"/>
          <p:cNvSpPr txBox="1"/>
          <p:nvPr/>
        </p:nvSpPr>
        <p:spPr>
          <a:xfrm>
            <a:off x="4475175" y="10911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(9)</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7"/>
        <p:cNvGrpSpPr/>
        <p:nvPr/>
      </p:nvGrpSpPr>
      <p:grpSpPr>
        <a:xfrm>
          <a:off x="0" y="0"/>
          <a:ext cx="0" cy="0"/>
          <a:chOff x="0" y="0"/>
          <a:chExt cx="0" cy="0"/>
        </a:xfrm>
      </p:grpSpPr>
      <p:sp>
        <p:nvSpPr>
          <p:cNvPr id="348" name="Google Shape;348;p29"/>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349" name="Google Shape;349;p29"/>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4388625" y="33156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a:off x="2782150" y="33156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5" name="Google Shape;355;p29"/>
          <p:cNvCxnSpPr>
            <a:stCxn id="354" idx="7"/>
            <a:endCxn id="349"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356" name="Google Shape;356;p29"/>
          <p:cNvCxnSpPr>
            <a:endCxn id="353" idx="1"/>
          </p:cNvCxnSpPr>
          <p:nvPr/>
        </p:nvCxnSpPr>
        <p:spPr>
          <a:xfrm>
            <a:off x="2090757" y="2993072"/>
            <a:ext cx="779700" cy="405300"/>
          </a:xfrm>
          <a:prstGeom prst="straightConnector1">
            <a:avLst/>
          </a:prstGeom>
          <a:noFill/>
          <a:ln w="9525" cap="flat" cmpd="sng">
            <a:solidFill>
              <a:schemeClr val="dk2"/>
            </a:solidFill>
            <a:prstDash val="solid"/>
            <a:round/>
            <a:headEnd type="none" w="med" len="med"/>
            <a:tailEnd type="triangle" w="med" len="med"/>
          </a:ln>
        </p:spPr>
      </p:cxnSp>
      <p:cxnSp>
        <p:nvCxnSpPr>
          <p:cNvPr id="357" name="Google Shape;357;p29"/>
          <p:cNvCxnSpPr>
            <a:stCxn id="349" idx="6"/>
            <a:endCxn id="352"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358" name="Google Shape;358;p29"/>
          <p:cNvCxnSpPr>
            <a:stCxn id="349" idx="4"/>
            <a:endCxn id="353"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359" name="Google Shape;359;p29"/>
          <p:cNvCxnSpPr>
            <a:stCxn id="353" idx="6"/>
            <a:endCxn id="351"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360" name="Google Shape;360;p29"/>
          <p:cNvCxnSpPr>
            <a:stCxn id="352" idx="5"/>
            <a:endCxn id="350"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9"/>
          <p:cNvCxnSpPr>
            <a:stCxn id="351" idx="7"/>
            <a:endCxn id="350"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362" name="Google Shape;362;p29"/>
          <p:cNvCxnSpPr>
            <a:stCxn id="351" idx="0"/>
            <a:endCxn id="352"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363" name="Google Shape;363;p29"/>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364" name="Google Shape;364;p29"/>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365" name="Google Shape;365;p29"/>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366" name="Google Shape;366;p29"/>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367" name="Google Shape;367;p29"/>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368" name="Google Shape;368;p29"/>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369" name="Google Shape;369;p29"/>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370" name="Google Shape;370;p29"/>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371" name="Google Shape;371;p29"/>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372" name="Google Shape;372;p29"/>
          <p:cNvSpPr txBox="1"/>
          <p:nvPr/>
        </p:nvSpPr>
        <p:spPr>
          <a:xfrm>
            <a:off x="44752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373" name="Google Shape;373;p29"/>
          <p:cNvSpPr txBox="1"/>
          <p:nvPr/>
        </p:nvSpPr>
        <p:spPr>
          <a:xfrm>
            <a:off x="44752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(9)</a:t>
            </a:r>
            <a:endParaRPr/>
          </a:p>
        </p:txBody>
      </p:sp>
      <p:sp>
        <p:nvSpPr>
          <p:cNvPr id="374" name="Google Shape;374;p29"/>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375" name="Google Shape;375;p29"/>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376" name="Google Shape;376;p29"/>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377" name="Google Shape;377;p29"/>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378" name="Google Shape;378;p29"/>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379" name="Google Shape;379;p29"/>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380" name="Google Shape;380;p29"/>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381" name="Google Shape;381;p29"/>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382" name="Google Shape;382;p29"/>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383" name="Google Shape;383;p29"/>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384" name="Google Shape;384;p29"/>
          <p:cNvSpPr txBox="1"/>
          <p:nvPr/>
        </p:nvSpPr>
        <p:spPr>
          <a:xfrm>
            <a:off x="6472600" y="1321825"/>
            <a:ext cx="2430900" cy="3679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sz="1200">
                <a:solidFill>
                  <a:schemeClr val="dk1"/>
                </a:solidFill>
              </a:rPr>
              <a:t>Find Shortest Path from B</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3 &lt; 9,  Node </a:t>
            </a:r>
            <a:r>
              <a:rPr lang="it" sz="1200" b="1">
                <a:solidFill>
                  <a:schemeClr val="dk1"/>
                </a:solidFill>
              </a:rPr>
              <a:t>C</a:t>
            </a:r>
            <a:endParaRPr sz="1200" b="1">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Two Sets:</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set-included = { A, B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set-not-included = { rest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i="1">
                <a:solidFill>
                  <a:schemeClr val="dk1"/>
                </a:solidFill>
              </a:rPr>
              <a:t>Which vertex to be relaxed?</a:t>
            </a:r>
            <a:endParaRPr sz="1200" i="1">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b="1">
                <a:solidFill>
                  <a:schemeClr val="dk1"/>
                </a:solidFill>
              </a:rPr>
              <a:t>E</a:t>
            </a:r>
            <a:endParaRPr sz="1200" b="1">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385" name="Google Shape;385;p29"/>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89"/>
        <p:cNvGrpSpPr/>
        <p:nvPr/>
      </p:nvGrpSpPr>
      <p:grpSpPr>
        <a:xfrm>
          <a:off x="0" y="0"/>
          <a:ext cx="0" cy="0"/>
          <a:chOff x="0" y="0"/>
          <a:chExt cx="0" cy="0"/>
        </a:xfrm>
      </p:grpSpPr>
      <p:sp>
        <p:nvSpPr>
          <p:cNvPr id="390" name="Google Shape;390;p30"/>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391" name="Google Shape;391;p30"/>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388625" y="33156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2782150" y="33156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30"/>
          <p:cNvCxnSpPr>
            <a:stCxn id="396" idx="7"/>
            <a:endCxn id="391"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398" name="Google Shape;398;p30"/>
          <p:cNvCxnSpPr>
            <a:endCxn id="395" idx="1"/>
          </p:cNvCxnSpPr>
          <p:nvPr/>
        </p:nvCxnSpPr>
        <p:spPr>
          <a:xfrm>
            <a:off x="2096157" y="2993072"/>
            <a:ext cx="774300" cy="405300"/>
          </a:xfrm>
          <a:prstGeom prst="straightConnector1">
            <a:avLst/>
          </a:prstGeom>
          <a:noFill/>
          <a:ln w="9525" cap="flat" cmpd="sng">
            <a:solidFill>
              <a:schemeClr val="dk2"/>
            </a:solidFill>
            <a:prstDash val="solid"/>
            <a:round/>
            <a:headEnd type="none" w="med" len="med"/>
            <a:tailEnd type="triangle" w="med" len="med"/>
          </a:ln>
        </p:spPr>
      </p:cxnSp>
      <p:cxnSp>
        <p:nvCxnSpPr>
          <p:cNvPr id="399" name="Google Shape;399;p30"/>
          <p:cNvCxnSpPr>
            <a:stCxn id="391" idx="6"/>
            <a:endCxn id="394"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30"/>
          <p:cNvCxnSpPr>
            <a:stCxn id="391" idx="4"/>
            <a:endCxn id="395"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401" name="Google Shape;401;p30"/>
          <p:cNvCxnSpPr>
            <a:stCxn id="395" idx="6"/>
            <a:endCxn id="393"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02" name="Google Shape;402;p30"/>
          <p:cNvCxnSpPr>
            <a:stCxn id="394" idx="5"/>
            <a:endCxn id="392"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03" name="Google Shape;403;p30"/>
          <p:cNvCxnSpPr>
            <a:stCxn id="393" idx="7"/>
            <a:endCxn id="392"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04" name="Google Shape;404;p30"/>
          <p:cNvCxnSpPr>
            <a:stCxn id="393" idx="0"/>
            <a:endCxn id="394"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405" name="Google Shape;405;p30"/>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406" name="Google Shape;406;p30"/>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407" name="Google Shape;407;p30"/>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408" name="Google Shape;408;p30"/>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409" name="Google Shape;409;p30"/>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C</a:t>
            </a:r>
            <a:endParaRPr/>
          </a:p>
        </p:txBody>
      </p:sp>
      <p:sp>
        <p:nvSpPr>
          <p:cNvPr id="410" name="Google Shape;410;p30"/>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grpSp>
        <p:nvGrpSpPr>
          <p:cNvPr id="411" name="Google Shape;411;p30"/>
          <p:cNvGrpSpPr/>
          <p:nvPr/>
        </p:nvGrpSpPr>
        <p:grpSpPr>
          <a:xfrm>
            <a:off x="497050" y="2646600"/>
            <a:ext cx="1012175" cy="270000"/>
            <a:chOff x="497050" y="2646600"/>
            <a:chExt cx="1012175" cy="270000"/>
          </a:xfrm>
        </p:grpSpPr>
        <p:sp>
          <p:nvSpPr>
            <p:cNvPr id="412" name="Google Shape;412;p30"/>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413" name="Google Shape;413;p30"/>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grpSp>
      <p:sp>
        <p:nvSpPr>
          <p:cNvPr id="414" name="Google Shape;414;p30"/>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415" name="Google Shape;415;p30"/>
          <p:cNvSpPr txBox="1"/>
          <p:nvPr/>
        </p:nvSpPr>
        <p:spPr>
          <a:xfrm>
            <a:off x="4475200" y="38808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a:t>
            </a:r>
            <a:r>
              <a:rPr lang="it" strike="sngStrike">
                <a:solidFill>
                  <a:schemeClr val="dk1"/>
                </a:solidFill>
              </a:rPr>
              <a:t>∞</a:t>
            </a:r>
            <a:r>
              <a:rPr lang="it" strike="sngStrike"/>
              <a:t>)</a:t>
            </a:r>
            <a:endParaRPr strike="sngStrike"/>
          </a:p>
        </p:txBody>
      </p:sp>
      <p:sp>
        <p:nvSpPr>
          <p:cNvPr id="416" name="Google Shape;416;p30"/>
          <p:cNvSpPr txBox="1"/>
          <p:nvPr/>
        </p:nvSpPr>
        <p:spPr>
          <a:xfrm>
            <a:off x="44752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(9)</a:t>
            </a:r>
            <a:endParaRPr/>
          </a:p>
        </p:txBody>
      </p:sp>
      <p:sp>
        <p:nvSpPr>
          <p:cNvPr id="417" name="Google Shape;417;p30"/>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418" name="Google Shape;418;p30"/>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419" name="Google Shape;419;p30"/>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420" name="Google Shape;420;p30"/>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421" name="Google Shape;421;p30"/>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422" name="Google Shape;422;p30"/>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423" name="Google Shape;423;p30"/>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424" name="Google Shape;424;p30"/>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425" name="Google Shape;425;p30"/>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426" name="Google Shape;426;p30"/>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427" name="Google Shape;427;p30"/>
          <p:cNvSpPr txBox="1"/>
          <p:nvPr/>
        </p:nvSpPr>
        <p:spPr>
          <a:xfrm>
            <a:off x="6472600" y="1321825"/>
            <a:ext cx="2430900" cy="3679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Calculate distance for </a:t>
            </a:r>
            <a:r>
              <a:rPr lang="it" sz="1200" b="1" dirty="0">
                <a:solidFill>
                  <a:schemeClr val="dk1"/>
                </a:solidFill>
              </a:rPr>
              <a:t>E</a:t>
            </a:r>
            <a:endParaRPr sz="1200" b="1"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u="sng" dirty="0">
              <a:solidFill>
                <a:schemeClr val="dk1"/>
              </a:solidFill>
            </a:endParaRPr>
          </a:p>
          <a:p>
            <a:pPr marL="0" lvl="0" indent="0" algn="l" rtl="0">
              <a:spcBef>
                <a:spcPts val="0"/>
              </a:spcBef>
              <a:spcAft>
                <a:spcPts val="0"/>
              </a:spcAft>
              <a:buClr>
                <a:schemeClr val="dk1"/>
              </a:buClr>
              <a:buSzPts val="1100"/>
              <a:buFont typeface="Arial"/>
              <a:buNone/>
            </a:pPr>
            <a:r>
              <a:rPr lang="it" sz="1200" u="sng" dirty="0">
                <a:solidFill>
                  <a:schemeClr val="dk1"/>
                </a:solidFill>
              </a:rPr>
              <a:t>Relax E:</a:t>
            </a:r>
            <a:endParaRPr sz="1200" dirty="0">
              <a:solidFill>
                <a:schemeClr val="dk1"/>
              </a:solidFill>
            </a:endParaRPr>
          </a:p>
          <a:p>
            <a:pPr marL="0" lvl="0" indent="0" algn="l" rtl="0">
              <a:spcBef>
                <a:spcPts val="0"/>
              </a:spcBef>
              <a:spcAft>
                <a:spcPts val="0"/>
              </a:spcAft>
              <a:buNone/>
            </a:pPr>
            <a:r>
              <a:rPr lang="it" sz="1200" dirty="0">
                <a:solidFill>
                  <a:schemeClr val="dk1"/>
                </a:solidFill>
              </a:rPr>
              <a:t>d[</a:t>
            </a:r>
            <a:r>
              <a:rPr lang="it" sz="1200" b="1" dirty="0">
                <a:solidFill>
                  <a:schemeClr val="dk1"/>
                </a:solidFill>
              </a:rPr>
              <a:t>E</a:t>
            </a:r>
            <a:r>
              <a:rPr lang="it" sz="1200" dirty="0">
                <a:solidFill>
                  <a:schemeClr val="dk1"/>
                </a:solidFill>
              </a:rPr>
              <a:t>] = d[C] + c[C,E]</a:t>
            </a:r>
            <a:endParaRPr sz="1200" dirty="0">
              <a:solidFill>
                <a:schemeClr val="dk1"/>
              </a:solidFill>
            </a:endParaRPr>
          </a:p>
          <a:p>
            <a:pPr marL="0" lvl="0" indent="0" algn="l" rtl="0">
              <a:spcBef>
                <a:spcPts val="0"/>
              </a:spcBef>
              <a:spcAft>
                <a:spcPts val="0"/>
              </a:spcAft>
              <a:buNone/>
            </a:pPr>
            <a:r>
              <a:rPr lang="it" sz="1200" dirty="0">
                <a:solidFill>
                  <a:schemeClr val="dk1"/>
                </a:solidFill>
              </a:rPr>
              <a:t>             3    +     3    =  6	</a:t>
            </a:r>
            <a:endParaRPr sz="1200" dirty="0">
              <a:solidFill>
                <a:schemeClr val="dk1"/>
              </a:solidFill>
            </a:endParaRPr>
          </a:p>
          <a:p>
            <a:pPr marL="914400" lvl="0" indent="457200" algn="l" rtl="0">
              <a:spcBef>
                <a:spcPts val="0"/>
              </a:spcBef>
              <a:spcAft>
                <a:spcPts val="0"/>
              </a:spcAft>
              <a:buNone/>
            </a:pPr>
            <a:r>
              <a:rPr lang="it" sz="1200" dirty="0">
                <a:solidFill>
                  <a:schemeClr val="dk1"/>
                </a:solidFill>
              </a:rPr>
              <a:t>    6 &lt;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Thus, d[</a:t>
            </a:r>
            <a:r>
              <a:rPr lang="it" sz="1200" b="1" dirty="0">
                <a:solidFill>
                  <a:schemeClr val="dk1"/>
                </a:solidFill>
              </a:rPr>
              <a:t>E</a:t>
            </a:r>
            <a:r>
              <a:rPr lang="it" sz="1200" dirty="0">
                <a:solidFill>
                  <a:schemeClr val="dk1"/>
                </a:solidFill>
              </a:rPr>
              <a:t>] = 6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dirty="0"/>
          </a:p>
        </p:txBody>
      </p:sp>
      <p:sp>
        <p:nvSpPr>
          <p:cNvPr id="428" name="Google Shape;428;p30"/>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429" name="Google Shape;429;p30"/>
          <p:cNvSpPr txBox="1"/>
          <p:nvPr/>
        </p:nvSpPr>
        <p:spPr>
          <a:xfrm>
            <a:off x="4475175" y="413215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33"/>
        <p:cNvGrpSpPr/>
        <p:nvPr/>
      </p:nvGrpSpPr>
      <p:grpSpPr>
        <a:xfrm>
          <a:off x="0" y="0"/>
          <a:ext cx="0" cy="0"/>
          <a:chOff x="0" y="0"/>
          <a:chExt cx="0" cy="0"/>
        </a:xfrm>
      </p:grpSpPr>
      <p:sp>
        <p:nvSpPr>
          <p:cNvPr id="434" name="Google Shape;434;p31"/>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435" name="Google Shape;435;p31"/>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5603600" y="2499000"/>
            <a:ext cx="603000" cy="565200"/>
          </a:xfrm>
          <a:prstGeom prst="flowChartConnector">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388625" y="33156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1" name="Google Shape;441;p31"/>
          <p:cNvCxnSpPr>
            <a:stCxn id="440" idx="7"/>
            <a:endCxn id="435"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442" name="Google Shape;442;p31"/>
          <p:cNvCxnSpPr>
            <a:endCxn id="439" idx="1"/>
          </p:cNvCxnSpPr>
          <p:nvPr/>
        </p:nvCxnSpPr>
        <p:spPr>
          <a:xfrm>
            <a:off x="2090757" y="3004172"/>
            <a:ext cx="779700" cy="394200"/>
          </a:xfrm>
          <a:prstGeom prst="straightConnector1">
            <a:avLst/>
          </a:prstGeom>
          <a:noFill/>
          <a:ln w="9525" cap="flat" cmpd="sng">
            <a:solidFill>
              <a:schemeClr val="dk2"/>
            </a:solidFill>
            <a:prstDash val="solid"/>
            <a:round/>
            <a:headEnd type="none" w="med" len="med"/>
            <a:tailEnd type="triangle" w="med" len="med"/>
          </a:ln>
        </p:spPr>
      </p:cxnSp>
      <p:cxnSp>
        <p:nvCxnSpPr>
          <p:cNvPr id="443" name="Google Shape;443;p31"/>
          <p:cNvCxnSpPr>
            <a:stCxn id="435" idx="6"/>
            <a:endCxn id="438"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44" name="Google Shape;444;p31"/>
          <p:cNvCxnSpPr>
            <a:stCxn id="435" idx="4"/>
            <a:endCxn id="439"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445" name="Google Shape;445;p31"/>
          <p:cNvCxnSpPr>
            <a:stCxn id="439" idx="6"/>
            <a:endCxn id="437"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46" name="Google Shape;446;p31"/>
          <p:cNvCxnSpPr>
            <a:stCxn id="438" idx="5"/>
            <a:endCxn id="436"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47" name="Google Shape;447;p31"/>
          <p:cNvCxnSpPr>
            <a:stCxn id="437" idx="7"/>
            <a:endCxn id="436"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48" name="Google Shape;448;p31"/>
          <p:cNvCxnSpPr>
            <a:stCxn id="437" idx="0"/>
            <a:endCxn id="438"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449" name="Google Shape;449;p31"/>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450" name="Google Shape;450;p31"/>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451" name="Google Shape;451;p31"/>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452" name="Google Shape;452;p31"/>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453" name="Google Shape;453;p31"/>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454" name="Google Shape;454;p31"/>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455" name="Google Shape;455;p31"/>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456" name="Google Shape;456;p31"/>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457" name="Google Shape;457;p31"/>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458" name="Google Shape;458;p31"/>
          <p:cNvSpPr txBox="1"/>
          <p:nvPr/>
        </p:nvSpPr>
        <p:spPr>
          <a:xfrm>
            <a:off x="44752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(9)</a:t>
            </a:r>
            <a:endParaRPr/>
          </a:p>
        </p:txBody>
      </p:sp>
      <p:sp>
        <p:nvSpPr>
          <p:cNvPr id="459" name="Google Shape;459;p31"/>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460" name="Google Shape;460;p31"/>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a:t>
            </a:r>
            <a:r>
              <a:rPr lang="it"/>
              <a:t>)</a:t>
            </a:r>
            <a:endParaRPr/>
          </a:p>
        </p:txBody>
      </p:sp>
      <p:sp>
        <p:nvSpPr>
          <p:cNvPr id="461" name="Google Shape;461;p31"/>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462" name="Google Shape;462;p31"/>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463" name="Google Shape;463;p31"/>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464" name="Google Shape;464;p31"/>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465" name="Google Shape;465;p31"/>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466" name="Google Shape;466;p31"/>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467" name="Google Shape;467;p31"/>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468" name="Google Shape;468;p31"/>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469" name="Google Shape;469;p31"/>
          <p:cNvSpPr txBox="1"/>
          <p:nvPr/>
        </p:nvSpPr>
        <p:spPr>
          <a:xfrm>
            <a:off x="6472600" y="2985750"/>
            <a:ext cx="2430900" cy="2015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Set-included = { A, B, C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Shortest Path?  6 &lt; 9 &lt; </a:t>
            </a:r>
            <a:r>
              <a:rPr lang="it">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Vertex </a:t>
            </a:r>
            <a:r>
              <a:rPr lang="it" b="1">
                <a:solidFill>
                  <a:schemeClr val="dk1"/>
                </a:solidFill>
              </a:rPr>
              <a:t>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470" name="Google Shape;470;p31"/>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471" name="Google Shape;471;p31"/>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Outline</a:t>
            </a:r>
            <a:endParaRPr/>
          </a:p>
        </p:txBody>
      </p:sp>
      <p:sp>
        <p:nvSpPr>
          <p:cNvPr id="62" name="Google Shape;62;p14"/>
          <p:cNvSpPr txBox="1">
            <a:spLocks noGrp="1"/>
          </p:cNvSpPr>
          <p:nvPr>
            <p:ph type="body" idx="1"/>
          </p:nvPr>
        </p:nvSpPr>
        <p:spPr>
          <a:xfrm>
            <a:off x="311700" y="1420625"/>
            <a:ext cx="8520600" cy="3148200"/>
          </a:xfrm>
          <a:prstGeom prst="rect">
            <a:avLst/>
          </a:prstGeom>
        </p:spPr>
        <p:txBody>
          <a:bodyPr spcFirstLastPara="1" wrap="square" lIns="91425" tIns="91425" rIns="91425" bIns="91425" anchor="t" anchorCtr="0">
            <a:noAutofit/>
          </a:bodyPr>
          <a:lstStyle/>
          <a:p>
            <a:pPr marL="457200" lvl="0" indent="-381000" algn="l" rtl="0">
              <a:spcBef>
                <a:spcPts val="1200"/>
              </a:spcBef>
              <a:spcAft>
                <a:spcPts val="0"/>
              </a:spcAft>
              <a:buClr>
                <a:srgbClr val="000000"/>
              </a:buClr>
              <a:buSzPts val="2400"/>
              <a:buChar char="●"/>
            </a:pPr>
            <a:r>
              <a:rPr lang="it" sz="2400">
                <a:solidFill>
                  <a:srgbClr val="000000"/>
                </a:solidFill>
              </a:rPr>
              <a:t>Background and Evolution</a:t>
            </a:r>
            <a:endParaRPr sz="2400">
              <a:solidFill>
                <a:srgbClr val="000000"/>
              </a:solidFill>
            </a:endParaRPr>
          </a:p>
          <a:p>
            <a:pPr marL="457200" lvl="0" indent="0" algn="l" rtl="0">
              <a:spcBef>
                <a:spcPts val="1200"/>
              </a:spcBef>
              <a:spcAft>
                <a:spcPts val="0"/>
              </a:spcAft>
              <a:buNone/>
            </a:pPr>
            <a:endParaRPr sz="2400">
              <a:solidFill>
                <a:srgbClr val="000000"/>
              </a:solidFill>
            </a:endParaRPr>
          </a:p>
          <a:p>
            <a:pPr marL="457200" lvl="0" indent="-381000" algn="l" rtl="0">
              <a:spcBef>
                <a:spcPts val="1200"/>
              </a:spcBef>
              <a:spcAft>
                <a:spcPts val="0"/>
              </a:spcAft>
              <a:buClr>
                <a:srgbClr val="000000"/>
              </a:buClr>
              <a:buSzPts val="2400"/>
              <a:buChar char="●"/>
            </a:pPr>
            <a:r>
              <a:rPr lang="it" sz="2400">
                <a:solidFill>
                  <a:srgbClr val="000000"/>
                </a:solidFill>
              </a:rPr>
              <a:t>Algorithms Analysis</a:t>
            </a:r>
            <a:endParaRPr sz="2400">
              <a:solidFill>
                <a:srgbClr val="000000"/>
              </a:solidFill>
            </a:endParaRPr>
          </a:p>
          <a:p>
            <a:pPr marL="0" lvl="0" indent="0" algn="l" rtl="0">
              <a:spcBef>
                <a:spcPts val="1200"/>
              </a:spcBef>
              <a:spcAft>
                <a:spcPts val="0"/>
              </a:spcAft>
              <a:buNone/>
            </a:pPr>
            <a:endParaRPr sz="2400">
              <a:solidFill>
                <a:srgbClr val="000000"/>
              </a:solidFill>
            </a:endParaRPr>
          </a:p>
          <a:p>
            <a:pPr marL="457200" lvl="0" indent="-381000" algn="l" rtl="0">
              <a:spcBef>
                <a:spcPts val="1200"/>
              </a:spcBef>
              <a:spcAft>
                <a:spcPts val="0"/>
              </a:spcAft>
              <a:buClr>
                <a:srgbClr val="000000"/>
              </a:buClr>
              <a:buSzPts val="2400"/>
              <a:buChar char="●"/>
            </a:pPr>
            <a:r>
              <a:rPr lang="it" sz="2400">
                <a:solidFill>
                  <a:srgbClr val="000000"/>
                </a:solidFill>
              </a:rPr>
              <a:t>Applications and Impact</a:t>
            </a:r>
            <a:endParaRPr sz="2400">
              <a:solidFill>
                <a:srgbClr val="000000"/>
              </a:solidFill>
            </a:endParaRPr>
          </a:p>
          <a:p>
            <a:pPr marL="0" lvl="0" indent="0" algn="l" rtl="0">
              <a:spcBef>
                <a:spcPts val="1200"/>
              </a:spcBef>
              <a:spcAft>
                <a:spcPts val="1200"/>
              </a:spcAft>
              <a:buClr>
                <a:schemeClr val="dk1"/>
              </a:buClr>
              <a:buSzPts val="1100"/>
              <a:buFont typeface="Arial"/>
              <a:buNone/>
            </a:pPr>
            <a:endParaRPr/>
          </a:p>
        </p:txBody>
      </p:sp>
      <p:sp>
        <p:nvSpPr>
          <p:cNvPr id="63" name="Google Shape;63;p14"/>
          <p:cNvSpPr txBox="1"/>
          <p:nvPr/>
        </p:nvSpPr>
        <p:spPr>
          <a:xfrm>
            <a:off x="311700" y="1017725"/>
            <a:ext cx="8520600" cy="40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475"/>
        <p:cNvGrpSpPr/>
        <p:nvPr/>
      </p:nvGrpSpPr>
      <p:grpSpPr>
        <a:xfrm>
          <a:off x="0" y="0"/>
          <a:ext cx="0" cy="0"/>
          <a:chOff x="0" y="0"/>
          <a:chExt cx="0" cy="0"/>
        </a:xfrm>
      </p:grpSpPr>
      <p:sp>
        <p:nvSpPr>
          <p:cNvPr id="476" name="Google Shape;476;p32"/>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477" name="Google Shape;477;p32"/>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5603600" y="24990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4388625" y="33156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3" name="Google Shape;483;p32"/>
          <p:cNvCxnSpPr>
            <a:stCxn id="482" idx="7"/>
            <a:endCxn id="477"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484" name="Google Shape;484;p32"/>
          <p:cNvCxnSpPr>
            <a:endCxn id="481" idx="1"/>
          </p:cNvCxnSpPr>
          <p:nvPr/>
        </p:nvCxnSpPr>
        <p:spPr>
          <a:xfrm>
            <a:off x="2074557" y="2998472"/>
            <a:ext cx="795900" cy="399900"/>
          </a:xfrm>
          <a:prstGeom prst="straightConnector1">
            <a:avLst/>
          </a:prstGeom>
          <a:noFill/>
          <a:ln w="9525" cap="flat" cmpd="sng">
            <a:solidFill>
              <a:schemeClr val="dk2"/>
            </a:solidFill>
            <a:prstDash val="solid"/>
            <a:round/>
            <a:headEnd type="none" w="med" len="med"/>
            <a:tailEnd type="triangle" w="med" len="med"/>
          </a:ln>
        </p:spPr>
      </p:cxnSp>
      <p:cxnSp>
        <p:nvCxnSpPr>
          <p:cNvPr id="485" name="Google Shape;485;p32"/>
          <p:cNvCxnSpPr>
            <a:stCxn id="477" idx="6"/>
            <a:endCxn id="480"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86" name="Google Shape;486;p32"/>
          <p:cNvCxnSpPr>
            <a:stCxn id="477" idx="4"/>
            <a:endCxn id="481"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487" name="Google Shape;487;p32"/>
          <p:cNvCxnSpPr>
            <a:stCxn id="481" idx="6"/>
            <a:endCxn id="479"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488" name="Google Shape;488;p32"/>
          <p:cNvCxnSpPr>
            <a:stCxn id="480" idx="5"/>
            <a:endCxn id="478"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89" name="Google Shape;489;p32"/>
          <p:cNvCxnSpPr>
            <a:stCxn id="479" idx="7"/>
            <a:endCxn id="478"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490" name="Google Shape;490;p32"/>
          <p:cNvCxnSpPr>
            <a:stCxn id="479" idx="0"/>
            <a:endCxn id="480"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491" name="Google Shape;491;p32"/>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492" name="Google Shape;492;p32"/>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493" name="Google Shape;493;p32"/>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494" name="Google Shape;494;p32"/>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E</a:t>
            </a:r>
            <a:endParaRPr/>
          </a:p>
        </p:txBody>
      </p:sp>
      <p:sp>
        <p:nvSpPr>
          <p:cNvPr id="495" name="Google Shape;495;p32"/>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496" name="Google Shape;496;p32"/>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497" name="Google Shape;497;p32"/>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498" name="Google Shape;498;p32"/>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499" name="Google Shape;499;p32"/>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500" name="Google Shape;500;p32"/>
          <p:cNvSpPr txBox="1"/>
          <p:nvPr/>
        </p:nvSpPr>
        <p:spPr>
          <a:xfrm>
            <a:off x="44752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(9)</a:t>
            </a:r>
            <a:endParaRPr strike="sngStrike"/>
          </a:p>
        </p:txBody>
      </p:sp>
      <p:sp>
        <p:nvSpPr>
          <p:cNvPr id="501" name="Google Shape;501;p32"/>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502" name="Google Shape;502;p32"/>
          <p:cNvSpPr txBox="1"/>
          <p:nvPr/>
        </p:nvSpPr>
        <p:spPr>
          <a:xfrm>
            <a:off x="569015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a:t>
            </a:r>
            <a:r>
              <a:rPr lang="it" strike="sngStrike">
                <a:solidFill>
                  <a:schemeClr val="dk1"/>
                </a:solidFill>
              </a:rPr>
              <a:t>∞</a:t>
            </a:r>
            <a:r>
              <a:rPr lang="it" strike="sngStrike"/>
              <a:t>)</a:t>
            </a:r>
            <a:endParaRPr strike="sngStrike"/>
          </a:p>
        </p:txBody>
      </p:sp>
      <p:sp>
        <p:nvSpPr>
          <p:cNvPr id="503" name="Google Shape;503;p32"/>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04" name="Google Shape;504;p32"/>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505" name="Google Shape;505;p32"/>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06" name="Google Shape;506;p32"/>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507" name="Google Shape;507;p32"/>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508" name="Google Shape;508;p32"/>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09" name="Google Shape;509;p32"/>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510" name="Google Shape;510;p32"/>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11" name="Google Shape;511;p32"/>
          <p:cNvSpPr txBox="1"/>
          <p:nvPr/>
        </p:nvSpPr>
        <p:spPr>
          <a:xfrm>
            <a:off x="6472600" y="1017725"/>
            <a:ext cx="2430900" cy="3983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Vertices to relax?  </a:t>
            </a:r>
            <a:r>
              <a:rPr lang="it" sz="1200" b="1" dirty="0">
                <a:solidFill>
                  <a:schemeClr val="dk1"/>
                </a:solidFill>
              </a:rPr>
              <a:t>D</a:t>
            </a:r>
            <a:r>
              <a:rPr lang="it" sz="1200" dirty="0">
                <a:solidFill>
                  <a:schemeClr val="dk1"/>
                </a:solidFill>
              </a:rPr>
              <a:t> &amp; </a:t>
            </a:r>
            <a:r>
              <a:rPr lang="it" sz="1200" b="1" dirty="0">
                <a:solidFill>
                  <a:schemeClr val="dk1"/>
                </a:solidFill>
              </a:rPr>
              <a:t>F</a:t>
            </a:r>
            <a:endParaRPr sz="1200" b="1"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u="sng" dirty="0">
              <a:solidFill>
                <a:schemeClr val="dk1"/>
              </a:solidFill>
            </a:endParaRPr>
          </a:p>
          <a:p>
            <a:pPr marL="0" lvl="0" indent="0" algn="l" rtl="0">
              <a:spcBef>
                <a:spcPts val="0"/>
              </a:spcBef>
              <a:spcAft>
                <a:spcPts val="0"/>
              </a:spcAft>
              <a:buNone/>
            </a:pPr>
            <a:r>
              <a:rPr lang="it" sz="1200" u="sng" dirty="0">
                <a:solidFill>
                  <a:schemeClr val="dk1"/>
                </a:solidFill>
              </a:rPr>
              <a:t>Relax D:</a:t>
            </a:r>
            <a:endParaRPr sz="1200" u="sng" dirty="0">
              <a:solidFill>
                <a:schemeClr val="dk1"/>
              </a:solidFill>
            </a:endParaRPr>
          </a:p>
          <a:p>
            <a:pPr marL="0" lvl="0" indent="0" algn="l" rtl="0">
              <a:spcBef>
                <a:spcPts val="0"/>
              </a:spcBef>
              <a:spcAft>
                <a:spcPts val="0"/>
              </a:spcAft>
              <a:buNone/>
            </a:pPr>
            <a:r>
              <a:rPr lang="it" sz="1200" dirty="0">
                <a:solidFill>
                  <a:schemeClr val="dk1"/>
                </a:solidFill>
              </a:rPr>
              <a:t>d[</a:t>
            </a:r>
            <a:r>
              <a:rPr lang="it" sz="1200" b="1" dirty="0">
                <a:solidFill>
                  <a:schemeClr val="dk1"/>
                </a:solidFill>
              </a:rPr>
              <a:t>D</a:t>
            </a:r>
            <a:r>
              <a:rPr lang="it" sz="1200" dirty="0">
                <a:solidFill>
                  <a:schemeClr val="dk1"/>
                </a:solidFill>
              </a:rPr>
              <a:t>] = d[E] + c[E,D]</a:t>
            </a:r>
            <a:endParaRPr sz="1200" dirty="0">
              <a:solidFill>
                <a:schemeClr val="dk1"/>
              </a:solidFill>
            </a:endParaRPr>
          </a:p>
          <a:p>
            <a:pPr marL="0" lvl="0" indent="0" algn="l" rtl="0">
              <a:spcBef>
                <a:spcPts val="0"/>
              </a:spcBef>
              <a:spcAft>
                <a:spcPts val="0"/>
              </a:spcAft>
              <a:buNone/>
            </a:pPr>
            <a:r>
              <a:rPr lang="it" sz="1200" dirty="0">
                <a:solidFill>
                  <a:schemeClr val="dk1"/>
                </a:solidFill>
              </a:rPr>
              <a:t>            6    +    2     = 8		             8 &lt; 9</a:t>
            </a:r>
            <a:endParaRPr sz="1200" dirty="0">
              <a:solidFill>
                <a:schemeClr val="dk1"/>
              </a:solidFill>
            </a:endParaRPr>
          </a:p>
          <a:p>
            <a:pPr marL="0" lvl="0" indent="0" algn="l" rtl="0">
              <a:spcBef>
                <a:spcPts val="0"/>
              </a:spcBef>
              <a:spcAft>
                <a:spcPts val="0"/>
              </a:spcAft>
              <a:buNone/>
            </a:pPr>
            <a:r>
              <a:rPr lang="it" sz="1200" dirty="0">
                <a:solidFill>
                  <a:schemeClr val="dk1"/>
                </a:solidFill>
              </a:rPr>
              <a:t>Thus, d[</a:t>
            </a:r>
            <a:r>
              <a:rPr lang="it" sz="1200" b="1" dirty="0">
                <a:solidFill>
                  <a:schemeClr val="dk1"/>
                </a:solidFill>
              </a:rPr>
              <a:t>D</a:t>
            </a:r>
            <a:r>
              <a:rPr lang="it" sz="1200" dirty="0">
                <a:solidFill>
                  <a:schemeClr val="dk1"/>
                </a:solidFill>
              </a:rPr>
              <a:t>] = 8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u="sng" dirty="0">
              <a:solidFill>
                <a:schemeClr val="dk1"/>
              </a:solidFill>
            </a:endParaRPr>
          </a:p>
          <a:p>
            <a:pPr marL="0" lvl="0" indent="0" algn="l" rtl="0">
              <a:spcBef>
                <a:spcPts val="0"/>
              </a:spcBef>
              <a:spcAft>
                <a:spcPts val="0"/>
              </a:spcAft>
              <a:buNone/>
            </a:pPr>
            <a:endParaRPr sz="1200" u="sng" dirty="0">
              <a:solidFill>
                <a:schemeClr val="dk1"/>
              </a:solidFill>
            </a:endParaRPr>
          </a:p>
          <a:p>
            <a:pPr marL="0" lvl="0" indent="0" algn="l" rtl="0">
              <a:spcBef>
                <a:spcPts val="0"/>
              </a:spcBef>
              <a:spcAft>
                <a:spcPts val="0"/>
              </a:spcAft>
              <a:buNone/>
            </a:pPr>
            <a:r>
              <a:rPr lang="it" sz="1200" u="sng" dirty="0">
                <a:solidFill>
                  <a:schemeClr val="dk1"/>
                </a:solidFill>
              </a:rPr>
              <a:t>Relax F:</a:t>
            </a:r>
            <a:endParaRPr sz="1200" u="sng" dirty="0">
              <a:solidFill>
                <a:schemeClr val="dk1"/>
              </a:solidFill>
            </a:endParaRPr>
          </a:p>
          <a:p>
            <a:pPr marL="0" lvl="0" indent="0" algn="l" rtl="0">
              <a:spcBef>
                <a:spcPts val="0"/>
              </a:spcBef>
              <a:spcAft>
                <a:spcPts val="0"/>
              </a:spcAft>
              <a:buNone/>
            </a:pPr>
            <a:r>
              <a:rPr lang="it" sz="1200" dirty="0">
                <a:solidFill>
                  <a:schemeClr val="dk1"/>
                </a:solidFill>
              </a:rPr>
              <a:t>d[</a:t>
            </a:r>
            <a:r>
              <a:rPr lang="it" sz="1200" b="1" dirty="0">
                <a:solidFill>
                  <a:schemeClr val="dk1"/>
                </a:solidFill>
              </a:rPr>
              <a:t>F</a:t>
            </a:r>
            <a:r>
              <a:rPr lang="it" sz="1200" dirty="0">
                <a:solidFill>
                  <a:schemeClr val="dk1"/>
                </a:solidFill>
              </a:rPr>
              <a:t>] = d[E] + c[E,F]</a:t>
            </a:r>
            <a:endParaRPr sz="1200" dirty="0">
              <a:solidFill>
                <a:schemeClr val="dk1"/>
              </a:solidFill>
            </a:endParaRPr>
          </a:p>
          <a:p>
            <a:pPr marL="0" lvl="0" indent="0" algn="l" rtl="0">
              <a:spcBef>
                <a:spcPts val="0"/>
              </a:spcBef>
              <a:spcAft>
                <a:spcPts val="0"/>
              </a:spcAft>
              <a:buNone/>
            </a:pPr>
            <a:r>
              <a:rPr lang="it" sz="1200" dirty="0">
                <a:solidFill>
                  <a:schemeClr val="dk1"/>
                </a:solidFill>
              </a:rPr>
              <a:t>             6   +    5     = 11		             11 &lt; ∞</a:t>
            </a:r>
            <a:endParaRPr sz="1200" dirty="0">
              <a:solidFill>
                <a:schemeClr val="dk1"/>
              </a:solidFill>
            </a:endParaRPr>
          </a:p>
          <a:p>
            <a:pPr marL="0" lvl="0" indent="0" algn="l" rtl="0">
              <a:spcBef>
                <a:spcPts val="0"/>
              </a:spcBef>
              <a:spcAft>
                <a:spcPts val="0"/>
              </a:spcAft>
              <a:buNone/>
            </a:pPr>
            <a:endParaRPr lang="it" sz="1200" dirty="0">
              <a:solidFill>
                <a:schemeClr val="dk1"/>
              </a:solidFill>
            </a:endParaRPr>
          </a:p>
          <a:p>
            <a:pPr marL="0" lvl="0" indent="0" algn="l" rtl="0">
              <a:spcBef>
                <a:spcPts val="0"/>
              </a:spcBef>
              <a:spcAft>
                <a:spcPts val="0"/>
              </a:spcAft>
              <a:buNone/>
            </a:pPr>
            <a:r>
              <a:rPr lang="it" sz="1200" dirty="0">
                <a:solidFill>
                  <a:schemeClr val="dk1"/>
                </a:solidFill>
              </a:rPr>
              <a:t>Thus, d[</a:t>
            </a:r>
            <a:r>
              <a:rPr lang="it" sz="1200" b="1" dirty="0">
                <a:solidFill>
                  <a:schemeClr val="dk1"/>
                </a:solidFill>
              </a:rPr>
              <a:t>F</a:t>
            </a:r>
            <a:r>
              <a:rPr lang="it" sz="1200" dirty="0">
                <a:solidFill>
                  <a:schemeClr val="dk1"/>
                </a:solidFill>
              </a:rPr>
              <a:t>] = 11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dirty="0"/>
          </a:p>
        </p:txBody>
      </p:sp>
      <p:sp>
        <p:nvSpPr>
          <p:cNvPr id="512" name="Google Shape;512;p32"/>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513" name="Google Shape;513;p32"/>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514" name="Google Shape;514;p32"/>
          <p:cNvSpPr txBox="1"/>
          <p:nvPr/>
        </p:nvSpPr>
        <p:spPr>
          <a:xfrm>
            <a:off x="5649950" y="1965000"/>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11</a:t>
            </a:r>
            <a:r>
              <a:rPr lang="it"/>
              <a:t>)</a:t>
            </a:r>
            <a:endParaRPr/>
          </a:p>
        </p:txBody>
      </p:sp>
      <p:sp>
        <p:nvSpPr>
          <p:cNvPr id="515" name="Google Shape;515;p32"/>
          <p:cNvSpPr txBox="1"/>
          <p:nvPr/>
        </p:nvSpPr>
        <p:spPr>
          <a:xfrm>
            <a:off x="4475175" y="10914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519"/>
        <p:cNvGrpSpPr/>
        <p:nvPr/>
      </p:nvGrpSpPr>
      <p:grpSpPr>
        <a:xfrm>
          <a:off x="0" y="0"/>
          <a:ext cx="0" cy="0"/>
          <a:chOff x="0" y="0"/>
          <a:chExt cx="0" cy="0"/>
        </a:xfrm>
      </p:grpSpPr>
      <p:sp>
        <p:nvSpPr>
          <p:cNvPr id="520" name="Google Shape;520;p33"/>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521" name="Google Shape;521;p33"/>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03600" y="24990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4388625"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4388625" y="16824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 name="Google Shape;527;p33"/>
          <p:cNvCxnSpPr>
            <a:stCxn id="526" idx="7"/>
            <a:endCxn id="521"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528" name="Google Shape;528;p33"/>
          <p:cNvCxnSpPr>
            <a:endCxn id="525" idx="1"/>
          </p:cNvCxnSpPr>
          <p:nvPr/>
        </p:nvCxnSpPr>
        <p:spPr>
          <a:xfrm>
            <a:off x="2085357" y="3009272"/>
            <a:ext cx="785100" cy="389100"/>
          </a:xfrm>
          <a:prstGeom prst="straightConnector1">
            <a:avLst/>
          </a:prstGeom>
          <a:noFill/>
          <a:ln w="9525" cap="flat" cmpd="sng">
            <a:solidFill>
              <a:schemeClr val="dk2"/>
            </a:solidFill>
            <a:prstDash val="solid"/>
            <a:round/>
            <a:headEnd type="none" w="med" len="med"/>
            <a:tailEnd type="triangle" w="med" len="med"/>
          </a:ln>
        </p:spPr>
      </p:cxnSp>
      <p:cxnSp>
        <p:nvCxnSpPr>
          <p:cNvPr id="529" name="Google Shape;529;p33"/>
          <p:cNvCxnSpPr>
            <a:stCxn id="521" idx="6"/>
            <a:endCxn id="524"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530" name="Google Shape;530;p33"/>
          <p:cNvCxnSpPr>
            <a:stCxn id="521" idx="4"/>
            <a:endCxn id="525"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531" name="Google Shape;531;p33"/>
          <p:cNvCxnSpPr>
            <a:stCxn id="525" idx="6"/>
            <a:endCxn id="523"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532" name="Google Shape;532;p33"/>
          <p:cNvCxnSpPr>
            <a:stCxn id="524" idx="5"/>
            <a:endCxn id="522"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533" name="Google Shape;533;p33"/>
          <p:cNvCxnSpPr>
            <a:stCxn id="523" idx="7"/>
            <a:endCxn id="522"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534" name="Google Shape;534;p33"/>
          <p:cNvCxnSpPr>
            <a:stCxn id="523" idx="0"/>
            <a:endCxn id="524"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535" name="Google Shape;535;p33"/>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536" name="Google Shape;536;p33"/>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537" name="Google Shape;537;p33"/>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538" name="Google Shape;538;p33"/>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a:t>
            </a:r>
            <a:r>
              <a:rPr lang="it">
                <a:solidFill>
                  <a:srgbClr val="D9D9D9"/>
                </a:solidFill>
              </a:rPr>
              <a:t>E</a:t>
            </a:r>
            <a:endParaRPr>
              <a:solidFill>
                <a:srgbClr val="D9D9D9"/>
              </a:solidFill>
            </a:endParaRPr>
          </a:p>
        </p:txBody>
      </p:sp>
      <p:sp>
        <p:nvSpPr>
          <p:cNvPr id="539" name="Google Shape;539;p33"/>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540" name="Google Shape;540;p33"/>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541" name="Google Shape;541;p33"/>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542" name="Google Shape;542;p33"/>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543" name="Google Shape;543;p33"/>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544" name="Google Shape;544;p33"/>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545" name="Google Shape;545;p33"/>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46" name="Google Shape;546;p33"/>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547" name="Google Shape;547;p33"/>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48" name="Google Shape;548;p33"/>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549" name="Google Shape;549;p33"/>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550" name="Google Shape;550;p33"/>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51" name="Google Shape;551;p33"/>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552" name="Google Shape;552;p33"/>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53" name="Google Shape;553;p33"/>
          <p:cNvSpPr txBox="1"/>
          <p:nvPr/>
        </p:nvSpPr>
        <p:spPr>
          <a:xfrm>
            <a:off x="6472600" y="3034050"/>
            <a:ext cx="2430900" cy="1967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Set-included = { A, B, C, E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Shortest Path?  8 &lt; </a:t>
            </a:r>
            <a:r>
              <a:rPr lang="it">
                <a:solidFill>
                  <a:schemeClr val="dk1"/>
                </a:solidFill>
              </a:rPr>
              <a:t>11</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Vertex </a:t>
            </a:r>
            <a:r>
              <a:rPr lang="it" b="1">
                <a:solidFill>
                  <a:schemeClr val="dk1"/>
                </a:solidFill>
              </a:rPr>
              <a:t>D</a:t>
            </a:r>
            <a:endParaRPr b="1">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554" name="Google Shape;554;p33"/>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555" name="Google Shape;555;p33"/>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556" name="Google Shape;556;p33"/>
          <p:cNvSpPr txBox="1"/>
          <p:nvPr/>
        </p:nvSpPr>
        <p:spPr>
          <a:xfrm>
            <a:off x="5650550" y="2164775"/>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11</a:t>
            </a:r>
            <a:r>
              <a:rPr lang="it"/>
              <a:t>)</a:t>
            </a:r>
            <a:endParaRPr/>
          </a:p>
        </p:txBody>
      </p:sp>
      <p:sp>
        <p:nvSpPr>
          <p:cNvPr id="557" name="Google Shape;557;p33"/>
          <p:cNvSpPr txBox="1"/>
          <p:nvPr/>
        </p:nvSpPr>
        <p:spPr>
          <a:xfrm>
            <a:off x="4475200" y="13446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561"/>
        <p:cNvGrpSpPr/>
        <p:nvPr/>
      </p:nvGrpSpPr>
      <p:grpSpPr>
        <a:xfrm>
          <a:off x="0" y="0"/>
          <a:ext cx="0" cy="0"/>
          <a:chOff x="0" y="0"/>
          <a:chExt cx="0" cy="0"/>
        </a:xfrm>
      </p:grpSpPr>
      <p:sp>
        <p:nvSpPr>
          <p:cNvPr id="562" name="Google Shape;562;p34"/>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563" name="Google Shape;563;p34"/>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5603600" y="24990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4388625"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4388625" y="16824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 name="Google Shape;569;p34"/>
          <p:cNvCxnSpPr>
            <a:stCxn id="568" idx="7"/>
            <a:endCxn id="563"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570" name="Google Shape;570;p34"/>
          <p:cNvCxnSpPr>
            <a:endCxn id="567" idx="1"/>
          </p:cNvCxnSpPr>
          <p:nvPr/>
        </p:nvCxnSpPr>
        <p:spPr>
          <a:xfrm>
            <a:off x="2085357" y="3003872"/>
            <a:ext cx="785100" cy="394500"/>
          </a:xfrm>
          <a:prstGeom prst="straightConnector1">
            <a:avLst/>
          </a:prstGeom>
          <a:noFill/>
          <a:ln w="9525" cap="flat" cmpd="sng">
            <a:solidFill>
              <a:schemeClr val="dk2"/>
            </a:solidFill>
            <a:prstDash val="solid"/>
            <a:round/>
            <a:headEnd type="none" w="med" len="med"/>
            <a:tailEnd type="triangle" w="med" len="med"/>
          </a:ln>
        </p:spPr>
      </p:cxnSp>
      <p:cxnSp>
        <p:nvCxnSpPr>
          <p:cNvPr id="571" name="Google Shape;571;p34"/>
          <p:cNvCxnSpPr>
            <a:stCxn id="563" idx="6"/>
            <a:endCxn id="566"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572" name="Google Shape;572;p34"/>
          <p:cNvCxnSpPr>
            <a:stCxn id="563" idx="4"/>
            <a:endCxn id="567"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573" name="Google Shape;573;p34"/>
          <p:cNvCxnSpPr>
            <a:stCxn id="567" idx="6"/>
            <a:endCxn id="565"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574" name="Google Shape;574;p34"/>
          <p:cNvCxnSpPr>
            <a:stCxn id="566" idx="5"/>
            <a:endCxn id="564"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575" name="Google Shape;575;p34"/>
          <p:cNvCxnSpPr>
            <a:stCxn id="565" idx="7"/>
            <a:endCxn id="564"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576" name="Google Shape;576;p34"/>
          <p:cNvCxnSpPr>
            <a:stCxn id="565" idx="0"/>
            <a:endCxn id="566"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577" name="Google Shape;577;p34"/>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578" name="Google Shape;578;p34"/>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579" name="Google Shape;579;p34"/>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580" name="Google Shape;580;p34"/>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a:t>
            </a:r>
            <a:r>
              <a:rPr lang="it">
                <a:solidFill>
                  <a:srgbClr val="D9D9D9"/>
                </a:solidFill>
              </a:rPr>
              <a:t>E</a:t>
            </a:r>
            <a:endParaRPr>
              <a:solidFill>
                <a:srgbClr val="D9D9D9"/>
              </a:solidFill>
            </a:endParaRPr>
          </a:p>
        </p:txBody>
      </p:sp>
      <p:sp>
        <p:nvSpPr>
          <p:cNvPr id="581" name="Google Shape;581;p34"/>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582" name="Google Shape;582;p34"/>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583" name="Google Shape;583;p34"/>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584" name="Google Shape;584;p34"/>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585" name="Google Shape;585;p34"/>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586" name="Google Shape;586;p34"/>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587" name="Google Shape;587;p34"/>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88" name="Google Shape;588;p34"/>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589" name="Google Shape;589;p34"/>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90" name="Google Shape;590;p34"/>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591" name="Google Shape;591;p34"/>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592" name="Google Shape;592;p34"/>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593" name="Google Shape;593;p34"/>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594" name="Google Shape;594;p34"/>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595" name="Google Shape;595;p34"/>
          <p:cNvSpPr txBox="1"/>
          <p:nvPr/>
        </p:nvSpPr>
        <p:spPr>
          <a:xfrm>
            <a:off x="6472600" y="3034050"/>
            <a:ext cx="2430900" cy="1967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Set-included = { A, B, C, E }</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Shortest Path?  8 &lt; </a:t>
            </a:r>
            <a:r>
              <a:rPr lang="it">
                <a:solidFill>
                  <a:schemeClr val="dk1"/>
                </a:solidFill>
              </a:rPr>
              <a:t>11</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Vertex </a:t>
            </a:r>
            <a:r>
              <a:rPr lang="it" b="1">
                <a:solidFill>
                  <a:schemeClr val="dk1"/>
                </a:solidFill>
              </a:rPr>
              <a:t>D</a:t>
            </a:r>
            <a:endParaRPr b="1">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596" name="Google Shape;596;p34"/>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597" name="Google Shape;597;p34"/>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598" name="Google Shape;598;p34"/>
          <p:cNvSpPr txBox="1"/>
          <p:nvPr/>
        </p:nvSpPr>
        <p:spPr>
          <a:xfrm>
            <a:off x="5650550" y="2164775"/>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11</a:t>
            </a:r>
            <a:r>
              <a:rPr lang="it"/>
              <a:t>)</a:t>
            </a:r>
            <a:endParaRPr/>
          </a:p>
        </p:txBody>
      </p:sp>
      <p:sp>
        <p:nvSpPr>
          <p:cNvPr id="599" name="Google Shape;599;p34"/>
          <p:cNvSpPr txBox="1"/>
          <p:nvPr/>
        </p:nvSpPr>
        <p:spPr>
          <a:xfrm>
            <a:off x="4475200" y="13446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03"/>
        <p:cNvGrpSpPr/>
        <p:nvPr/>
      </p:nvGrpSpPr>
      <p:grpSpPr>
        <a:xfrm>
          <a:off x="0" y="0"/>
          <a:ext cx="0" cy="0"/>
          <a:chOff x="0" y="0"/>
          <a:chExt cx="0" cy="0"/>
        </a:xfrm>
      </p:grpSpPr>
      <p:sp>
        <p:nvSpPr>
          <p:cNvPr id="604" name="Google Shape;604;p35"/>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605" name="Google Shape;605;p35"/>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5603600" y="24990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4388625"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4388625" y="1682400"/>
            <a:ext cx="603000" cy="565200"/>
          </a:xfrm>
          <a:prstGeom prst="flowChartConnector">
            <a:avLst/>
          </a:prstGeom>
          <a:solidFill>
            <a:srgbClr val="93C47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 name="Google Shape;611;p35"/>
          <p:cNvCxnSpPr>
            <a:stCxn id="610" idx="7"/>
            <a:endCxn id="605"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612" name="Google Shape;612;p35"/>
          <p:cNvCxnSpPr>
            <a:endCxn id="609" idx="1"/>
          </p:cNvCxnSpPr>
          <p:nvPr/>
        </p:nvCxnSpPr>
        <p:spPr>
          <a:xfrm>
            <a:off x="2101557" y="2993072"/>
            <a:ext cx="768900" cy="405300"/>
          </a:xfrm>
          <a:prstGeom prst="straightConnector1">
            <a:avLst/>
          </a:prstGeom>
          <a:noFill/>
          <a:ln w="9525" cap="flat" cmpd="sng">
            <a:solidFill>
              <a:schemeClr val="dk2"/>
            </a:solidFill>
            <a:prstDash val="solid"/>
            <a:round/>
            <a:headEnd type="none" w="med" len="med"/>
            <a:tailEnd type="triangle" w="med" len="med"/>
          </a:ln>
        </p:spPr>
      </p:cxnSp>
      <p:cxnSp>
        <p:nvCxnSpPr>
          <p:cNvPr id="613" name="Google Shape;613;p35"/>
          <p:cNvCxnSpPr>
            <a:stCxn id="605" idx="6"/>
            <a:endCxn id="608"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614" name="Google Shape;614;p35"/>
          <p:cNvCxnSpPr>
            <a:stCxn id="605" idx="4"/>
            <a:endCxn id="609"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615" name="Google Shape;615;p35"/>
          <p:cNvCxnSpPr>
            <a:stCxn id="609" idx="6"/>
            <a:endCxn id="607"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616" name="Google Shape;616;p35"/>
          <p:cNvCxnSpPr>
            <a:stCxn id="608" idx="5"/>
            <a:endCxn id="606"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617" name="Google Shape;617;p35"/>
          <p:cNvCxnSpPr>
            <a:stCxn id="607" idx="7"/>
            <a:endCxn id="606"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618" name="Google Shape;618;p35"/>
          <p:cNvCxnSpPr>
            <a:stCxn id="607" idx="0"/>
            <a:endCxn id="608"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619" name="Google Shape;619;p35"/>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620" name="Google Shape;620;p35"/>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621" name="Google Shape;621;p35"/>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622" name="Google Shape;622;p35"/>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a:t>
            </a:r>
            <a:r>
              <a:rPr lang="it">
                <a:solidFill>
                  <a:srgbClr val="D9D9D9"/>
                </a:solidFill>
              </a:rPr>
              <a:t>E</a:t>
            </a:r>
            <a:endParaRPr>
              <a:solidFill>
                <a:srgbClr val="D9D9D9"/>
              </a:solidFill>
            </a:endParaRPr>
          </a:p>
        </p:txBody>
      </p:sp>
      <p:sp>
        <p:nvSpPr>
          <p:cNvPr id="623" name="Google Shape;623;p35"/>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624" name="Google Shape;624;p35"/>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D</a:t>
            </a:r>
            <a:endParaRPr/>
          </a:p>
        </p:txBody>
      </p:sp>
      <p:sp>
        <p:nvSpPr>
          <p:cNvPr id="625" name="Google Shape;625;p35"/>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626" name="Google Shape;626;p35"/>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627" name="Google Shape;627;p35"/>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628" name="Google Shape;628;p35"/>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629" name="Google Shape;629;p35"/>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630" name="Google Shape;630;p35"/>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631" name="Google Shape;631;p35"/>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632" name="Google Shape;632;p35"/>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633" name="Google Shape;633;p35"/>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634" name="Google Shape;634;p35"/>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635" name="Google Shape;635;p35"/>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636" name="Google Shape;636;p35"/>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637" name="Google Shape;637;p35"/>
          <p:cNvSpPr txBox="1"/>
          <p:nvPr/>
        </p:nvSpPr>
        <p:spPr>
          <a:xfrm>
            <a:off x="6472600" y="3064200"/>
            <a:ext cx="2430900" cy="1937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it" sz="1200" dirty="0">
                <a:solidFill>
                  <a:schemeClr val="dk1"/>
                </a:solidFill>
              </a:rPr>
              <a:t>Vertices to relax?  </a:t>
            </a:r>
            <a:r>
              <a:rPr lang="it" sz="1200" b="1" dirty="0">
                <a:solidFill>
                  <a:schemeClr val="dk1"/>
                </a:solidFill>
              </a:rPr>
              <a:t>F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u="sng" dirty="0">
              <a:solidFill>
                <a:schemeClr val="dk1"/>
              </a:solidFill>
            </a:endParaRPr>
          </a:p>
          <a:p>
            <a:pPr marL="0" lvl="0" indent="0" algn="l" rtl="0">
              <a:spcBef>
                <a:spcPts val="0"/>
              </a:spcBef>
              <a:spcAft>
                <a:spcPts val="0"/>
              </a:spcAft>
              <a:buNone/>
            </a:pPr>
            <a:r>
              <a:rPr lang="it" sz="1200" u="sng" dirty="0">
                <a:solidFill>
                  <a:schemeClr val="dk1"/>
                </a:solidFill>
              </a:rPr>
              <a:t>Relax F:</a:t>
            </a:r>
            <a:endParaRPr sz="1200" u="sng" dirty="0">
              <a:solidFill>
                <a:schemeClr val="dk1"/>
              </a:solidFill>
            </a:endParaRPr>
          </a:p>
          <a:p>
            <a:pPr marL="0" lvl="0" indent="0" algn="l" rtl="0">
              <a:spcBef>
                <a:spcPts val="0"/>
              </a:spcBef>
              <a:spcAft>
                <a:spcPts val="0"/>
              </a:spcAft>
              <a:buNone/>
            </a:pPr>
            <a:r>
              <a:rPr lang="it" sz="1200" dirty="0">
                <a:solidFill>
                  <a:schemeClr val="dk1"/>
                </a:solidFill>
              </a:rPr>
              <a:t>d[</a:t>
            </a:r>
            <a:r>
              <a:rPr lang="it" sz="1200" b="1" dirty="0">
                <a:solidFill>
                  <a:schemeClr val="dk1"/>
                </a:solidFill>
              </a:rPr>
              <a:t>F</a:t>
            </a:r>
            <a:r>
              <a:rPr lang="it" sz="1200" dirty="0">
                <a:solidFill>
                  <a:schemeClr val="dk1"/>
                </a:solidFill>
              </a:rPr>
              <a:t>] = d[D] + c[D,F]</a:t>
            </a:r>
            <a:endParaRPr sz="1200" dirty="0">
              <a:solidFill>
                <a:schemeClr val="dk1"/>
              </a:solidFill>
            </a:endParaRPr>
          </a:p>
          <a:p>
            <a:pPr marL="0" lvl="0" indent="0" algn="l" rtl="0">
              <a:spcBef>
                <a:spcPts val="0"/>
              </a:spcBef>
              <a:spcAft>
                <a:spcPts val="0"/>
              </a:spcAft>
              <a:buNone/>
            </a:pPr>
            <a:r>
              <a:rPr lang="it" sz="1200" dirty="0">
                <a:solidFill>
                  <a:schemeClr val="dk1"/>
                </a:solidFill>
              </a:rPr>
              <a:t>            8    +    1     = 9		             9 &lt; 11</a:t>
            </a:r>
            <a:endParaRPr sz="1200" dirty="0">
              <a:solidFill>
                <a:schemeClr val="dk1"/>
              </a:solidFill>
            </a:endParaRPr>
          </a:p>
          <a:p>
            <a:pPr marL="0" lvl="0" indent="0" algn="l" rtl="0">
              <a:spcBef>
                <a:spcPts val="0"/>
              </a:spcBef>
              <a:spcAft>
                <a:spcPts val="0"/>
              </a:spcAft>
              <a:buNone/>
            </a:pPr>
            <a:r>
              <a:rPr lang="it" sz="1200" dirty="0">
                <a:solidFill>
                  <a:schemeClr val="dk1"/>
                </a:solidFill>
              </a:rPr>
              <a:t>Thus, d[</a:t>
            </a:r>
            <a:r>
              <a:rPr lang="it" sz="1200" b="1" dirty="0">
                <a:solidFill>
                  <a:schemeClr val="dk1"/>
                </a:solidFill>
              </a:rPr>
              <a:t>F</a:t>
            </a:r>
            <a:r>
              <a:rPr lang="it" sz="1200" dirty="0">
                <a:solidFill>
                  <a:schemeClr val="dk1"/>
                </a:solidFill>
              </a:rPr>
              <a:t>] = 9   ⇒  relaxed</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endParaRPr dirty="0"/>
          </a:p>
        </p:txBody>
      </p:sp>
      <p:sp>
        <p:nvSpPr>
          <p:cNvPr id="638" name="Google Shape;638;p35"/>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639" name="Google Shape;639;p35"/>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640" name="Google Shape;640;p35"/>
          <p:cNvSpPr txBox="1"/>
          <p:nvPr/>
        </p:nvSpPr>
        <p:spPr>
          <a:xfrm>
            <a:off x="5650550" y="2164775"/>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strike="sngStrike"/>
              <a:t>(</a:t>
            </a:r>
            <a:r>
              <a:rPr lang="it" strike="sngStrike">
                <a:solidFill>
                  <a:schemeClr val="dk1"/>
                </a:solidFill>
              </a:rPr>
              <a:t>11</a:t>
            </a:r>
            <a:r>
              <a:rPr lang="it" strike="sngStrike"/>
              <a:t>)</a:t>
            </a:r>
            <a:endParaRPr strike="sngStrike"/>
          </a:p>
        </p:txBody>
      </p:sp>
      <p:sp>
        <p:nvSpPr>
          <p:cNvPr id="641" name="Google Shape;641;p35"/>
          <p:cNvSpPr txBox="1"/>
          <p:nvPr/>
        </p:nvSpPr>
        <p:spPr>
          <a:xfrm>
            <a:off x="4475200" y="13446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
        <p:nvSpPr>
          <p:cNvPr id="642" name="Google Shape;642;p35"/>
          <p:cNvSpPr txBox="1"/>
          <p:nvPr/>
        </p:nvSpPr>
        <p:spPr>
          <a:xfrm>
            <a:off x="5650550" y="1952250"/>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9</a:t>
            </a:r>
            <a:r>
              <a:rPr lang="it"/>
              <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46"/>
        <p:cNvGrpSpPr/>
        <p:nvPr/>
      </p:nvGrpSpPr>
      <p:grpSpPr>
        <a:xfrm>
          <a:off x="0" y="0"/>
          <a:ext cx="0" cy="0"/>
          <a:chOff x="0" y="0"/>
          <a:chExt cx="0" cy="0"/>
        </a:xfrm>
      </p:grpSpPr>
      <p:sp>
        <p:nvSpPr>
          <p:cNvPr id="647" name="Google Shape;647;p36"/>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648" name="Google Shape;648;p36"/>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5603600" y="2499000"/>
            <a:ext cx="603000" cy="565200"/>
          </a:xfrm>
          <a:prstGeom prst="flowChartConnector">
            <a:avLst/>
          </a:prstGeom>
          <a:solidFill>
            <a:srgbClr val="D9EAD3"/>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6"/>
          <p:cNvSpPr/>
          <p:nvPr/>
        </p:nvSpPr>
        <p:spPr>
          <a:xfrm>
            <a:off x="4388625"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6"/>
          <p:cNvSpPr/>
          <p:nvPr/>
        </p:nvSpPr>
        <p:spPr>
          <a:xfrm>
            <a:off x="4388625"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6"/>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36"/>
          <p:cNvCxnSpPr>
            <a:stCxn id="653" idx="7"/>
            <a:endCxn id="648"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655" name="Google Shape;655;p36"/>
          <p:cNvCxnSpPr>
            <a:endCxn id="652" idx="1"/>
          </p:cNvCxnSpPr>
          <p:nvPr/>
        </p:nvCxnSpPr>
        <p:spPr>
          <a:xfrm>
            <a:off x="2106957" y="2998472"/>
            <a:ext cx="763500" cy="399900"/>
          </a:xfrm>
          <a:prstGeom prst="straightConnector1">
            <a:avLst/>
          </a:prstGeom>
          <a:noFill/>
          <a:ln w="9525" cap="flat" cmpd="sng">
            <a:solidFill>
              <a:schemeClr val="dk2"/>
            </a:solidFill>
            <a:prstDash val="solid"/>
            <a:round/>
            <a:headEnd type="none" w="med" len="med"/>
            <a:tailEnd type="triangle" w="med" len="med"/>
          </a:ln>
        </p:spPr>
      </p:cxnSp>
      <p:cxnSp>
        <p:nvCxnSpPr>
          <p:cNvPr id="656" name="Google Shape;656;p36"/>
          <p:cNvCxnSpPr>
            <a:stCxn id="648" idx="6"/>
            <a:endCxn id="651"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657" name="Google Shape;657;p36"/>
          <p:cNvCxnSpPr>
            <a:stCxn id="648" idx="4"/>
            <a:endCxn id="652"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658" name="Google Shape;658;p36"/>
          <p:cNvCxnSpPr>
            <a:stCxn id="652" idx="6"/>
            <a:endCxn id="650"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659" name="Google Shape;659;p36"/>
          <p:cNvCxnSpPr>
            <a:stCxn id="651" idx="5"/>
            <a:endCxn id="649"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660" name="Google Shape;660;p36"/>
          <p:cNvCxnSpPr>
            <a:stCxn id="650" idx="7"/>
            <a:endCxn id="649"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661" name="Google Shape;661;p36"/>
          <p:cNvCxnSpPr>
            <a:stCxn id="650" idx="0"/>
            <a:endCxn id="651"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662" name="Google Shape;662;p36"/>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663" name="Google Shape;663;p36"/>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664" name="Google Shape;664;p36"/>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t>F</a:t>
            </a:r>
            <a:endParaRPr/>
          </a:p>
        </p:txBody>
      </p:sp>
      <p:sp>
        <p:nvSpPr>
          <p:cNvPr id="665" name="Google Shape;665;p36"/>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a:t>
            </a:r>
            <a:r>
              <a:rPr lang="it">
                <a:solidFill>
                  <a:srgbClr val="D9D9D9"/>
                </a:solidFill>
              </a:rPr>
              <a:t>E</a:t>
            </a:r>
            <a:endParaRPr>
              <a:solidFill>
                <a:srgbClr val="D9D9D9"/>
              </a:solidFill>
            </a:endParaRPr>
          </a:p>
        </p:txBody>
      </p:sp>
      <p:sp>
        <p:nvSpPr>
          <p:cNvPr id="666" name="Google Shape;666;p36"/>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667" name="Google Shape;667;p36"/>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D</a:t>
            </a:r>
            <a:endParaRPr>
              <a:solidFill>
                <a:srgbClr val="D9D9D9"/>
              </a:solidFill>
            </a:endParaRPr>
          </a:p>
        </p:txBody>
      </p:sp>
      <p:sp>
        <p:nvSpPr>
          <p:cNvPr id="668" name="Google Shape;668;p36"/>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669" name="Google Shape;669;p36"/>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670" name="Google Shape;670;p36"/>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671" name="Google Shape;671;p36"/>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672" name="Google Shape;672;p36"/>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673" name="Google Shape;673;p36"/>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674" name="Google Shape;674;p36"/>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675" name="Google Shape;675;p36"/>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676" name="Google Shape;676;p36"/>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677" name="Google Shape;677;p36"/>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678" name="Google Shape;678;p36"/>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679" name="Google Shape;679;p36"/>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680" name="Google Shape;680;p36"/>
          <p:cNvSpPr txBox="1"/>
          <p:nvPr/>
        </p:nvSpPr>
        <p:spPr>
          <a:xfrm>
            <a:off x="6472600" y="1017725"/>
            <a:ext cx="2430900" cy="3983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F ⇒ </a:t>
            </a:r>
            <a:r>
              <a:rPr lang="it" sz="1200" b="1">
                <a:solidFill>
                  <a:schemeClr val="dk1"/>
                </a:solidFill>
              </a:rPr>
              <a:t>goal</a:t>
            </a:r>
            <a:r>
              <a:rPr lang="it" sz="1200">
                <a:solidFill>
                  <a:schemeClr val="dk1"/>
                </a:solidFill>
              </a:rPr>
              <a:t> node, last to add</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681" name="Google Shape;681;p36"/>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682" name="Google Shape;682;p36"/>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683" name="Google Shape;683;p36"/>
          <p:cNvSpPr txBox="1"/>
          <p:nvPr/>
        </p:nvSpPr>
        <p:spPr>
          <a:xfrm>
            <a:off x="4475200" y="13446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
        <p:nvSpPr>
          <p:cNvPr id="684" name="Google Shape;684;p36"/>
          <p:cNvSpPr txBox="1"/>
          <p:nvPr/>
        </p:nvSpPr>
        <p:spPr>
          <a:xfrm>
            <a:off x="5650550" y="2164775"/>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9</a:t>
            </a:r>
            <a:r>
              <a:rPr lang="it"/>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88"/>
        <p:cNvGrpSpPr/>
        <p:nvPr/>
      </p:nvGrpSpPr>
      <p:grpSpPr>
        <a:xfrm>
          <a:off x="0" y="0"/>
          <a:ext cx="0" cy="0"/>
          <a:chOff x="0" y="0"/>
          <a:chExt cx="0" cy="0"/>
        </a:xfrm>
      </p:grpSpPr>
      <p:sp>
        <p:nvSpPr>
          <p:cNvPr id="689" name="Google Shape;689;p37"/>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a:t>
            </a:r>
            <a:r>
              <a:rPr lang="it" sz="2400"/>
              <a:t>Step by Step</a:t>
            </a:r>
            <a:endParaRPr sz="2400"/>
          </a:p>
        </p:txBody>
      </p:sp>
      <p:sp>
        <p:nvSpPr>
          <p:cNvPr id="690" name="Google Shape;690;p37"/>
          <p:cNvSpPr/>
          <p:nvPr/>
        </p:nvSpPr>
        <p:spPr>
          <a:xfrm>
            <a:off x="2782150"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5603600" y="2499000"/>
            <a:ext cx="603000" cy="565200"/>
          </a:xfrm>
          <a:prstGeom prst="flowChartConnector">
            <a:avLst/>
          </a:prstGeom>
          <a:solidFill>
            <a:srgbClr val="66666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4388625"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4388625" y="16824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2782150" y="33156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1584700" y="2499000"/>
            <a:ext cx="603000" cy="565200"/>
          </a:xfrm>
          <a:prstGeom prst="flowChartConnector">
            <a:avLst/>
          </a:prstGeom>
          <a:solidFill>
            <a:srgbClr val="38761D"/>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 name="Google Shape;696;p37"/>
          <p:cNvCxnSpPr>
            <a:stCxn id="695" idx="7"/>
            <a:endCxn id="690" idx="3"/>
          </p:cNvCxnSpPr>
          <p:nvPr/>
        </p:nvCxnSpPr>
        <p:spPr>
          <a:xfrm rot="10800000" flipH="1">
            <a:off x="2099393" y="2164772"/>
            <a:ext cx="771000" cy="417000"/>
          </a:xfrm>
          <a:prstGeom prst="straightConnector1">
            <a:avLst/>
          </a:prstGeom>
          <a:noFill/>
          <a:ln w="9525" cap="flat" cmpd="sng">
            <a:solidFill>
              <a:schemeClr val="dk2"/>
            </a:solidFill>
            <a:prstDash val="solid"/>
            <a:round/>
            <a:headEnd type="none" w="med" len="med"/>
            <a:tailEnd type="triangle" w="med" len="med"/>
          </a:ln>
        </p:spPr>
      </p:cxnSp>
      <p:cxnSp>
        <p:nvCxnSpPr>
          <p:cNvPr id="697" name="Google Shape;697;p37"/>
          <p:cNvCxnSpPr>
            <a:endCxn id="694" idx="1"/>
          </p:cNvCxnSpPr>
          <p:nvPr/>
        </p:nvCxnSpPr>
        <p:spPr>
          <a:xfrm>
            <a:off x="2101557" y="2993072"/>
            <a:ext cx="768900" cy="405300"/>
          </a:xfrm>
          <a:prstGeom prst="straightConnector1">
            <a:avLst/>
          </a:prstGeom>
          <a:noFill/>
          <a:ln w="9525" cap="flat" cmpd="sng">
            <a:solidFill>
              <a:schemeClr val="dk2"/>
            </a:solidFill>
            <a:prstDash val="solid"/>
            <a:round/>
            <a:headEnd type="none" w="med" len="med"/>
            <a:tailEnd type="triangle" w="med" len="med"/>
          </a:ln>
        </p:spPr>
      </p:cxnSp>
      <p:cxnSp>
        <p:nvCxnSpPr>
          <p:cNvPr id="698" name="Google Shape;698;p37"/>
          <p:cNvCxnSpPr>
            <a:stCxn id="690" idx="6"/>
            <a:endCxn id="693" idx="2"/>
          </p:cNvCxnSpPr>
          <p:nvPr/>
        </p:nvCxnSpPr>
        <p:spPr>
          <a:xfrm>
            <a:off x="3385150" y="19650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699" name="Google Shape;699;p37"/>
          <p:cNvCxnSpPr>
            <a:stCxn id="690" idx="4"/>
            <a:endCxn id="694" idx="0"/>
          </p:cNvCxnSpPr>
          <p:nvPr/>
        </p:nvCxnSpPr>
        <p:spPr>
          <a:xfrm>
            <a:off x="3083650" y="2247600"/>
            <a:ext cx="0" cy="1068000"/>
          </a:xfrm>
          <a:prstGeom prst="straightConnector1">
            <a:avLst/>
          </a:prstGeom>
          <a:noFill/>
          <a:ln w="9525" cap="flat" cmpd="sng">
            <a:solidFill>
              <a:schemeClr val="dk2"/>
            </a:solidFill>
            <a:prstDash val="solid"/>
            <a:round/>
            <a:headEnd type="none" w="med" len="med"/>
            <a:tailEnd type="triangle" w="med" len="med"/>
          </a:ln>
        </p:spPr>
      </p:cxnSp>
      <p:cxnSp>
        <p:nvCxnSpPr>
          <p:cNvPr id="700" name="Google Shape;700;p37"/>
          <p:cNvCxnSpPr>
            <a:stCxn id="694" idx="6"/>
            <a:endCxn id="692" idx="2"/>
          </p:cNvCxnSpPr>
          <p:nvPr/>
        </p:nvCxnSpPr>
        <p:spPr>
          <a:xfrm>
            <a:off x="3385150" y="3598200"/>
            <a:ext cx="1003500" cy="0"/>
          </a:xfrm>
          <a:prstGeom prst="straightConnector1">
            <a:avLst/>
          </a:prstGeom>
          <a:noFill/>
          <a:ln w="9525" cap="flat" cmpd="sng">
            <a:solidFill>
              <a:schemeClr val="dk2"/>
            </a:solidFill>
            <a:prstDash val="solid"/>
            <a:round/>
            <a:headEnd type="none" w="med" len="med"/>
            <a:tailEnd type="triangle" w="med" len="med"/>
          </a:ln>
        </p:spPr>
      </p:cxnSp>
      <p:cxnSp>
        <p:nvCxnSpPr>
          <p:cNvPr id="701" name="Google Shape;701;p37"/>
          <p:cNvCxnSpPr>
            <a:stCxn id="693" idx="5"/>
            <a:endCxn id="691" idx="1"/>
          </p:cNvCxnSpPr>
          <p:nvPr/>
        </p:nvCxnSpPr>
        <p:spPr>
          <a:xfrm>
            <a:off x="4903318" y="2164828"/>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702" name="Google Shape;702;p37"/>
          <p:cNvCxnSpPr>
            <a:stCxn id="692" idx="7"/>
            <a:endCxn id="691" idx="3"/>
          </p:cNvCxnSpPr>
          <p:nvPr/>
        </p:nvCxnSpPr>
        <p:spPr>
          <a:xfrm rot="10800000" flipH="1">
            <a:off x="4903318" y="2981372"/>
            <a:ext cx="788700" cy="417000"/>
          </a:xfrm>
          <a:prstGeom prst="straightConnector1">
            <a:avLst/>
          </a:prstGeom>
          <a:noFill/>
          <a:ln w="9525" cap="flat" cmpd="sng">
            <a:solidFill>
              <a:schemeClr val="dk2"/>
            </a:solidFill>
            <a:prstDash val="solid"/>
            <a:round/>
            <a:headEnd type="none" w="med" len="med"/>
            <a:tailEnd type="triangle" w="med" len="med"/>
          </a:ln>
        </p:spPr>
      </p:cxnSp>
      <p:cxnSp>
        <p:nvCxnSpPr>
          <p:cNvPr id="703" name="Google Shape;703;p37"/>
          <p:cNvCxnSpPr>
            <a:stCxn id="692" idx="0"/>
            <a:endCxn id="693" idx="4"/>
          </p:cNvCxnSpPr>
          <p:nvPr/>
        </p:nvCxnSpPr>
        <p:spPr>
          <a:xfrm rot="10800000">
            <a:off x="4690125" y="2247600"/>
            <a:ext cx="0" cy="1068000"/>
          </a:xfrm>
          <a:prstGeom prst="straightConnector1">
            <a:avLst/>
          </a:prstGeom>
          <a:noFill/>
          <a:ln w="9525" cap="flat" cmpd="sng">
            <a:solidFill>
              <a:schemeClr val="dk2"/>
            </a:solidFill>
            <a:prstDash val="solid"/>
            <a:round/>
            <a:headEnd type="none" w="med" len="med"/>
            <a:tailEnd type="triangle" w="med" len="med"/>
          </a:ln>
        </p:spPr>
      </p:cxnSp>
      <p:sp>
        <p:nvSpPr>
          <p:cNvPr id="704" name="Google Shape;704;p37"/>
          <p:cNvSpPr txBox="1"/>
          <p:nvPr/>
        </p:nvSpPr>
        <p:spPr>
          <a:xfrm>
            <a:off x="16889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CCCCCC"/>
                </a:solidFill>
              </a:rPr>
              <a:t>A</a:t>
            </a:r>
            <a:endParaRPr>
              <a:solidFill>
                <a:srgbClr val="CCCCCC"/>
              </a:solidFill>
            </a:endParaRPr>
          </a:p>
        </p:txBody>
      </p:sp>
      <p:sp>
        <p:nvSpPr>
          <p:cNvPr id="705" name="Google Shape;705;p37"/>
          <p:cNvSpPr txBox="1"/>
          <p:nvPr/>
        </p:nvSpPr>
        <p:spPr>
          <a:xfrm>
            <a:off x="28864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B</a:t>
            </a:r>
            <a:endParaRPr>
              <a:solidFill>
                <a:srgbClr val="D9D9D9"/>
              </a:solidFill>
            </a:endParaRPr>
          </a:p>
        </p:txBody>
      </p:sp>
      <p:sp>
        <p:nvSpPr>
          <p:cNvPr id="706" name="Google Shape;706;p37"/>
          <p:cNvSpPr txBox="1"/>
          <p:nvPr/>
        </p:nvSpPr>
        <p:spPr>
          <a:xfrm>
            <a:off x="5707850" y="25774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F</a:t>
            </a:r>
            <a:endParaRPr>
              <a:solidFill>
                <a:srgbClr val="D9D9D9"/>
              </a:solidFill>
            </a:endParaRPr>
          </a:p>
        </p:txBody>
      </p:sp>
      <p:sp>
        <p:nvSpPr>
          <p:cNvPr id="707" name="Google Shape;707;p37"/>
          <p:cNvSpPr txBox="1"/>
          <p:nvPr/>
        </p:nvSpPr>
        <p:spPr>
          <a:xfrm>
            <a:off x="4492900" y="3394050"/>
            <a:ext cx="394500" cy="40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a:t> </a:t>
            </a:r>
            <a:r>
              <a:rPr lang="it">
                <a:solidFill>
                  <a:srgbClr val="D9D9D9"/>
                </a:solidFill>
              </a:rPr>
              <a:t>E</a:t>
            </a:r>
            <a:endParaRPr>
              <a:solidFill>
                <a:srgbClr val="D9D9D9"/>
              </a:solidFill>
            </a:endParaRPr>
          </a:p>
        </p:txBody>
      </p:sp>
      <p:sp>
        <p:nvSpPr>
          <p:cNvPr id="708" name="Google Shape;708;p37"/>
          <p:cNvSpPr txBox="1"/>
          <p:nvPr/>
        </p:nvSpPr>
        <p:spPr>
          <a:xfrm>
            <a:off x="2886400" y="33940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C</a:t>
            </a:r>
            <a:endParaRPr>
              <a:solidFill>
                <a:srgbClr val="D9D9D9"/>
              </a:solidFill>
            </a:endParaRPr>
          </a:p>
        </p:txBody>
      </p:sp>
      <p:sp>
        <p:nvSpPr>
          <p:cNvPr id="709" name="Google Shape;709;p37"/>
          <p:cNvSpPr txBox="1"/>
          <p:nvPr/>
        </p:nvSpPr>
        <p:spPr>
          <a:xfrm>
            <a:off x="4492900" y="1760850"/>
            <a:ext cx="394500" cy="40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a:solidFill>
                  <a:srgbClr val="D9D9D9"/>
                </a:solidFill>
              </a:rPr>
              <a:t>D</a:t>
            </a:r>
            <a:endParaRPr>
              <a:solidFill>
                <a:srgbClr val="D9D9D9"/>
              </a:solidFill>
            </a:endParaRPr>
          </a:p>
        </p:txBody>
      </p:sp>
      <p:sp>
        <p:nvSpPr>
          <p:cNvPr id="710" name="Google Shape;710;p37"/>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i="1">
                <a:solidFill>
                  <a:srgbClr val="999999"/>
                </a:solidFill>
              </a:rPr>
              <a:t>source</a:t>
            </a:r>
            <a:endParaRPr i="1">
              <a:solidFill>
                <a:srgbClr val="999999"/>
              </a:solidFill>
            </a:endParaRPr>
          </a:p>
        </p:txBody>
      </p:sp>
      <p:cxnSp>
        <p:nvCxnSpPr>
          <p:cNvPr id="711" name="Google Shape;711;p37"/>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p:spPr>
      </p:cxnSp>
      <p:sp>
        <p:nvSpPr>
          <p:cNvPr id="712" name="Google Shape;712;p37"/>
          <p:cNvSpPr txBox="1"/>
          <p:nvPr/>
        </p:nvSpPr>
        <p:spPr>
          <a:xfrm>
            <a:off x="1653500" y="21647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(0)</a:t>
            </a:r>
            <a:endParaRPr/>
          </a:p>
        </p:txBody>
      </p:sp>
      <p:sp>
        <p:nvSpPr>
          <p:cNvPr id="713" name="Google Shape;713;p37"/>
          <p:cNvSpPr txBox="1"/>
          <p:nvPr/>
        </p:nvSpPr>
        <p:spPr>
          <a:xfrm>
            <a:off x="2868700" y="132182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(2)</a:t>
            </a:r>
            <a:endParaRPr/>
          </a:p>
        </p:txBody>
      </p:sp>
      <p:sp>
        <p:nvSpPr>
          <p:cNvPr id="714" name="Google Shape;714;p37"/>
          <p:cNvSpPr txBox="1"/>
          <p:nvPr/>
        </p:nvSpPr>
        <p:spPr>
          <a:xfrm>
            <a:off x="22869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715" name="Google Shape;715;p37"/>
          <p:cNvSpPr txBox="1"/>
          <p:nvPr/>
        </p:nvSpPr>
        <p:spPr>
          <a:xfrm>
            <a:off x="22869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4</a:t>
            </a:r>
            <a:endParaRPr sz="1000"/>
          </a:p>
        </p:txBody>
      </p:sp>
      <p:sp>
        <p:nvSpPr>
          <p:cNvPr id="716" name="Google Shape;716;p37"/>
          <p:cNvSpPr txBox="1"/>
          <p:nvPr/>
        </p:nvSpPr>
        <p:spPr>
          <a:xfrm>
            <a:off x="3083650"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717" name="Google Shape;717;p37"/>
          <p:cNvSpPr txBox="1"/>
          <p:nvPr/>
        </p:nvSpPr>
        <p:spPr>
          <a:xfrm>
            <a:off x="3731550" y="36109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3</a:t>
            </a:r>
            <a:endParaRPr sz="1000"/>
          </a:p>
        </p:txBody>
      </p:sp>
      <p:sp>
        <p:nvSpPr>
          <p:cNvPr id="718" name="Google Shape;718;p37"/>
          <p:cNvSpPr txBox="1"/>
          <p:nvPr/>
        </p:nvSpPr>
        <p:spPr>
          <a:xfrm>
            <a:off x="3731563" y="176085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7</a:t>
            </a:r>
            <a:endParaRPr sz="1000"/>
          </a:p>
        </p:txBody>
      </p:sp>
      <p:sp>
        <p:nvSpPr>
          <p:cNvPr id="719" name="Google Shape;719;p37"/>
          <p:cNvSpPr txBox="1"/>
          <p:nvPr/>
        </p:nvSpPr>
        <p:spPr>
          <a:xfrm>
            <a:off x="4690113" y="26466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2</a:t>
            </a:r>
            <a:endParaRPr sz="1000"/>
          </a:p>
        </p:txBody>
      </p:sp>
      <p:sp>
        <p:nvSpPr>
          <p:cNvPr id="720" name="Google Shape;720;p37"/>
          <p:cNvSpPr txBox="1"/>
          <p:nvPr/>
        </p:nvSpPr>
        <p:spPr>
          <a:xfrm>
            <a:off x="5266075" y="3249300"/>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5</a:t>
            </a:r>
            <a:endParaRPr sz="1000"/>
          </a:p>
        </p:txBody>
      </p:sp>
      <p:sp>
        <p:nvSpPr>
          <p:cNvPr id="721" name="Google Shape;721;p37"/>
          <p:cNvSpPr txBox="1"/>
          <p:nvPr/>
        </p:nvSpPr>
        <p:spPr>
          <a:xfrm>
            <a:off x="5266075" y="2164775"/>
            <a:ext cx="206400" cy="1914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1000"/>
              <a:t>1</a:t>
            </a:r>
            <a:endParaRPr sz="1000"/>
          </a:p>
        </p:txBody>
      </p:sp>
      <p:sp>
        <p:nvSpPr>
          <p:cNvPr id="722" name="Google Shape;722;p37"/>
          <p:cNvSpPr txBox="1"/>
          <p:nvPr/>
        </p:nvSpPr>
        <p:spPr>
          <a:xfrm>
            <a:off x="6472600" y="1017725"/>
            <a:ext cx="2430900" cy="3983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a:solidFill>
                  <a:schemeClr val="dk1"/>
                </a:solidFill>
              </a:rPr>
              <a:t>Algorithm stops at goal node</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it" sz="1200" b="1">
                <a:solidFill>
                  <a:schemeClr val="dk1"/>
                </a:solidFill>
              </a:rPr>
              <a:t>Path</a:t>
            </a:r>
            <a:r>
              <a:rPr lang="it" sz="1200">
                <a:solidFill>
                  <a:schemeClr val="dk1"/>
                </a:solidFill>
              </a:rPr>
              <a:t> = { A, B, C, E, D, F } =  9</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endParaRPr/>
          </a:p>
        </p:txBody>
      </p:sp>
      <p:sp>
        <p:nvSpPr>
          <p:cNvPr id="723" name="Google Shape;723;p37"/>
          <p:cNvSpPr txBox="1"/>
          <p:nvPr/>
        </p:nvSpPr>
        <p:spPr>
          <a:xfrm>
            <a:off x="2868700"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(3)</a:t>
            </a:r>
            <a:endParaRPr/>
          </a:p>
        </p:txBody>
      </p:sp>
      <p:sp>
        <p:nvSpPr>
          <p:cNvPr id="724" name="Google Shape;724;p37"/>
          <p:cNvSpPr txBox="1"/>
          <p:nvPr/>
        </p:nvSpPr>
        <p:spPr>
          <a:xfrm>
            <a:off x="4475175" y="3903575"/>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6</a:t>
            </a:r>
            <a:r>
              <a:rPr lang="it"/>
              <a:t>)</a:t>
            </a:r>
            <a:endParaRPr/>
          </a:p>
        </p:txBody>
      </p:sp>
      <p:sp>
        <p:nvSpPr>
          <p:cNvPr id="725" name="Google Shape;725;p37"/>
          <p:cNvSpPr txBox="1"/>
          <p:nvPr/>
        </p:nvSpPr>
        <p:spPr>
          <a:xfrm>
            <a:off x="4475200" y="1344600"/>
            <a:ext cx="4299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8</a:t>
            </a:r>
            <a:r>
              <a:rPr lang="it"/>
              <a:t>)</a:t>
            </a:r>
            <a:endParaRPr/>
          </a:p>
        </p:txBody>
      </p:sp>
      <p:sp>
        <p:nvSpPr>
          <p:cNvPr id="726" name="Google Shape;726;p37"/>
          <p:cNvSpPr txBox="1"/>
          <p:nvPr/>
        </p:nvSpPr>
        <p:spPr>
          <a:xfrm>
            <a:off x="5650550" y="2164775"/>
            <a:ext cx="509100" cy="337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t"/>
              <a:t>(</a:t>
            </a:r>
            <a:r>
              <a:rPr lang="it">
                <a:solidFill>
                  <a:schemeClr val="dk1"/>
                </a:solidFill>
              </a:rPr>
              <a:t>9</a:t>
            </a:r>
            <a:r>
              <a:rPr lang="it"/>
              <a:t>)</a:t>
            </a:r>
            <a:endParaRPr/>
          </a:p>
        </p:txBody>
      </p:sp>
      <p:grpSp>
        <p:nvGrpSpPr>
          <p:cNvPr id="727" name="Google Shape;727;p37"/>
          <p:cNvGrpSpPr/>
          <p:nvPr/>
        </p:nvGrpSpPr>
        <p:grpSpPr>
          <a:xfrm>
            <a:off x="6326700" y="2619550"/>
            <a:ext cx="932400" cy="270000"/>
            <a:chOff x="6326700" y="2619550"/>
            <a:chExt cx="932400" cy="270000"/>
          </a:xfrm>
        </p:grpSpPr>
        <p:sp>
          <p:nvSpPr>
            <p:cNvPr id="728" name="Google Shape;728;p37"/>
            <p:cNvSpPr txBox="1"/>
            <p:nvPr/>
          </p:nvSpPr>
          <p:spPr>
            <a:xfrm>
              <a:off x="6582000" y="2619550"/>
              <a:ext cx="677100" cy="27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i="1">
                  <a:solidFill>
                    <a:srgbClr val="999999"/>
                  </a:solidFill>
                </a:rPr>
                <a:t>goal</a:t>
              </a:r>
              <a:endParaRPr i="1">
                <a:solidFill>
                  <a:srgbClr val="999999"/>
                </a:solidFill>
              </a:endParaRPr>
            </a:p>
          </p:txBody>
        </p:sp>
        <p:cxnSp>
          <p:nvCxnSpPr>
            <p:cNvPr id="729" name="Google Shape;729;p37"/>
            <p:cNvCxnSpPr>
              <a:stCxn id="728" idx="1"/>
            </p:cNvCxnSpPr>
            <p:nvPr/>
          </p:nvCxnSpPr>
          <p:spPr>
            <a:xfrm flipH="1">
              <a:off x="6326700" y="2754550"/>
              <a:ext cx="255300" cy="6300"/>
            </a:xfrm>
            <a:prstGeom prst="straightConnector1">
              <a:avLst/>
            </a:prstGeom>
            <a:noFill/>
            <a:ln w="9525" cap="flat" cmpd="sng">
              <a:solidFill>
                <a:schemeClr val="dk2"/>
              </a:solidFill>
              <a:prstDash val="solid"/>
              <a:round/>
              <a:headEnd type="none" w="med" len="med"/>
              <a:tailEnd type="triangle" w="med" len="med"/>
            </a:ln>
          </p:spPr>
        </p:cxn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733"/>
        <p:cNvGrpSpPr/>
        <p:nvPr/>
      </p:nvGrpSpPr>
      <p:grpSpPr>
        <a:xfrm>
          <a:off x="0" y="0"/>
          <a:ext cx="0" cy="0"/>
          <a:chOff x="0" y="0"/>
          <a:chExt cx="0" cy="0"/>
        </a:xfrm>
      </p:grpSpPr>
      <p:sp>
        <p:nvSpPr>
          <p:cNvPr id="734" name="Google Shape;734;p38"/>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A* Algorithm:</a:t>
            </a:r>
            <a:endParaRPr/>
          </a:p>
        </p:txBody>
      </p:sp>
      <p:sp>
        <p:nvSpPr>
          <p:cNvPr id="735" name="Google Shape;73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endParaRPr/>
          </a:p>
          <a:p>
            <a:pPr marL="457200" lvl="0" indent="0" algn="l" rtl="0">
              <a:lnSpc>
                <a:spcPct val="100000"/>
              </a:lnSpc>
              <a:spcBef>
                <a:spcPts val="0"/>
              </a:spcBef>
              <a:spcAft>
                <a:spcPts val="0"/>
              </a:spcAft>
              <a:buNone/>
            </a:pPr>
            <a:r>
              <a:rPr lang="it"/>
              <a:t>One of Best and Popular Techniques for</a:t>
            </a:r>
            <a:endParaRPr/>
          </a:p>
          <a:p>
            <a:pPr marL="457200" lvl="0" indent="0" algn="l" rtl="0">
              <a:lnSpc>
                <a:spcPct val="100000"/>
              </a:lnSpc>
              <a:spcBef>
                <a:spcPts val="0"/>
              </a:spcBef>
              <a:spcAft>
                <a:spcPts val="0"/>
              </a:spcAft>
              <a:buNone/>
            </a:pPr>
            <a:r>
              <a:rPr lang="it"/>
              <a:t>Path-Finding and Graph Traversals</a:t>
            </a:r>
            <a:endParaRPr/>
          </a:p>
          <a:p>
            <a:pPr marL="457200" lvl="0" indent="0" algn="l" rtl="0">
              <a:lnSpc>
                <a:spcPct val="100000"/>
              </a:lnSpc>
              <a:spcBef>
                <a:spcPts val="0"/>
              </a:spcBef>
              <a:spcAft>
                <a:spcPts val="0"/>
              </a:spcAft>
              <a:buNone/>
            </a:pPr>
            <a:endParaRPr/>
          </a:p>
          <a:p>
            <a:pPr marL="457200" lvl="0" indent="0" algn="l" rtl="0">
              <a:lnSpc>
                <a:spcPct val="100000"/>
              </a:lnSpc>
              <a:spcBef>
                <a:spcPts val="0"/>
              </a:spcBef>
              <a:spcAft>
                <a:spcPts val="0"/>
              </a:spcAft>
              <a:buNone/>
            </a:pPr>
            <a:r>
              <a:rPr lang="it"/>
              <a:t>What makes A* different?</a:t>
            </a:r>
            <a:endParaRPr/>
          </a:p>
          <a:p>
            <a:pPr marL="457200" lvl="0" indent="0" algn="l" rtl="0">
              <a:lnSpc>
                <a:spcPct val="100000"/>
              </a:lnSpc>
              <a:spcBef>
                <a:spcPts val="0"/>
              </a:spcBef>
              <a:spcAft>
                <a:spcPts val="0"/>
              </a:spcAft>
              <a:buNone/>
            </a:pPr>
            <a:endParaRPr/>
          </a:p>
          <a:p>
            <a:pPr marL="914400" lvl="0" indent="-342900" algn="l" rtl="0">
              <a:spcBef>
                <a:spcPts val="0"/>
              </a:spcBef>
              <a:spcAft>
                <a:spcPts val="0"/>
              </a:spcAft>
              <a:buSzPts val="1800"/>
              <a:buChar char="●"/>
            </a:pPr>
            <a:r>
              <a:rPr lang="it"/>
              <a:t>Uniquely a “Smart” Algorithm</a:t>
            </a:r>
            <a:endParaRPr/>
          </a:p>
          <a:p>
            <a:pPr marL="914400" lvl="0" indent="-342900" algn="l" rtl="0">
              <a:spcBef>
                <a:spcPts val="0"/>
              </a:spcBef>
              <a:spcAft>
                <a:spcPts val="0"/>
              </a:spcAft>
              <a:buSzPts val="1800"/>
              <a:buChar char="●"/>
            </a:pPr>
            <a:r>
              <a:rPr lang="it"/>
              <a:t>Heuristics</a:t>
            </a:r>
            <a:endParaRPr/>
          </a:p>
          <a:p>
            <a:pPr marL="914400" lvl="0" indent="-342900" algn="l" rtl="0">
              <a:spcBef>
                <a:spcPts val="0"/>
              </a:spcBef>
              <a:spcAft>
                <a:spcPts val="0"/>
              </a:spcAft>
              <a:buSzPts val="1800"/>
              <a:buChar char="●"/>
            </a:pPr>
            <a:r>
              <a:rPr lang="it"/>
              <a:t>Incorporates Degrees of Prediction</a:t>
            </a:r>
            <a:endParaRPr/>
          </a:p>
          <a:p>
            <a:pPr marL="914400" lvl="0" indent="-342900" algn="l" rtl="0">
              <a:spcBef>
                <a:spcPts val="0"/>
              </a:spcBef>
              <a:spcAft>
                <a:spcPts val="0"/>
              </a:spcAft>
              <a:buSzPts val="1800"/>
              <a:buChar char="●"/>
            </a:pPr>
            <a:r>
              <a:rPr lang="it"/>
              <a:t>Determines Path Forks Each Step</a:t>
            </a:r>
            <a:endParaRPr/>
          </a:p>
        </p:txBody>
      </p:sp>
      <p:pic>
        <p:nvPicPr>
          <p:cNvPr id="736" name="Google Shape;736;p38"/>
          <p:cNvPicPr preferRelativeResize="0"/>
          <p:nvPr/>
        </p:nvPicPr>
        <p:blipFill>
          <a:blip r:embed="rId3">
            <a:alphaModFix/>
          </a:blip>
          <a:stretch>
            <a:fillRect/>
          </a:stretch>
        </p:blipFill>
        <p:spPr>
          <a:xfrm>
            <a:off x="4928125" y="920000"/>
            <a:ext cx="3389526" cy="338952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740"/>
        <p:cNvGrpSpPr/>
        <p:nvPr/>
      </p:nvGrpSpPr>
      <p:grpSpPr>
        <a:xfrm>
          <a:off x="0" y="0"/>
          <a:ext cx="0" cy="0"/>
          <a:chOff x="0" y="0"/>
          <a:chExt cx="0" cy="0"/>
        </a:xfrm>
      </p:grpSpPr>
      <p:sp>
        <p:nvSpPr>
          <p:cNvPr id="741" name="Google Shape;741;p39"/>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A* Algorithm:</a:t>
            </a:r>
            <a:endParaRPr/>
          </a:p>
        </p:txBody>
      </p:sp>
      <p:sp>
        <p:nvSpPr>
          <p:cNvPr id="742" name="Google Shape;742;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1600" b="1">
                <a:solidFill>
                  <a:srgbClr val="434343"/>
                </a:solidFill>
              </a:rPr>
              <a:t>Dijkstra Calculation:</a:t>
            </a:r>
            <a:r>
              <a:rPr lang="it" sz="1600">
                <a:solidFill>
                  <a:srgbClr val="434343"/>
                </a:solidFill>
              </a:rPr>
              <a:t> each vertex picked based on current distance from source plus the cost associated with moving to next connected vertex.</a:t>
            </a:r>
            <a:endParaRPr sz="1600">
              <a:solidFill>
                <a:srgbClr val="434343"/>
              </a:solidFill>
            </a:endParaRPr>
          </a:p>
          <a:p>
            <a:pPr marL="0" lvl="0" indent="457200" algn="l" rtl="0">
              <a:spcBef>
                <a:spcPts val="1600"/>
              </a:spcBef>
              <a:spcAft>
                <a:spcPts val="0"/>
              </a:spcAft>
              <a:buNone/>
            </a:pPr>
            <a:r>
              <a:rPr lang="it" sz="1400">
                <a:solidFill>
                  <a:srgbClr val="434343"/>
                </a:solidFill>
              </a:rPr>
              <a:t>g(n)    ⇒  d[B] = d[A] + c[A,B] </a:t>
            </a:r>
            <a:endParaRPr sz="1400">
              <a:solidFill>
                <a:srgbClr val="434343"/>
              </a:solidFill>
            </a:endParaRPr>
          </a:p>
          <a:p>
            <a:pPr marL="0" lvl="0" indent="0" algn="l" rtl="0">
              <a:spcBef>
                <a:spcPts val="1600"/>
              </a:spcBef>
              <a:spcAft>
                <a:spcPts val="0"/>
              </a:spcAft>
              <a:buNone/>
            </a:pPr>
            <a:endParaRPr sz="1400">
              <a:solidFill>
                <a:srgbClr val="434343"/>
              </a:solidFill>
            </a:endParaRPr>
          </a:p>
          <a:p>
            <a:pPr marL="0" lvl="0" indent="0" algn="l" rtl="0">
              <a:spcBef>
                <a:spcPts val="1600"/>
              </a:spcBef>
              <a:spcAft>
                <a:spcPts val="0"/>
              </a:spcAft>
              <a:buNone/>
            </a:pPr>
            <a:r>
              <a:rPr lang="it" sz="1600" b="1">
                <a:solidFill>
                  <a:srgbClr val="434343"/>
                </a:solidFill>
              </a:rPr>
              <a:t>A* Calculation: </a:t>
            </a:r>
            <a:r>
              <a:rPr lang="it" sz="1600">
                <a:solidFill>
                  <a:srgbClr val="434343"/>
                </a:solidFill>
              </a:rPr>
              <a:t>add element of heuristics to this formula</a:t>
            </a:r>
            <a:endParaRPr sz="1600">
              <a:solidFill>
                <a:srgbClr val="434343"/>
              </a:solidFill>
            </a:endParaRPr>
          </a:p>
          <a:p>
            <a:pPr marL="0" lvl="0" indent="0" algn="l" rtl="0">
              <a:spcBef>
                <a:spcPts val="1600"/>
              </a:spcBef>
              <a:spcAft>
                <a:spcPts val="0"/>
              </a:spcAft>
              <a:buNone/>
            </a:pPr>
            <a:r>
              <a:rPr lang="it" sz="1400">
                <a:solidFill>
                  <a:srgbClr val="434343"/>
                </a:solidFill>
              </a:rPr>
              <a:t>	n: represents previous node</a:t>
            </a:r>
            <a:endParaRPr sz="1400">
              <a:solidFill>
                <a:srgbClr val="434343"/>
              </a:solidFill>
            </a:endParaRPr>
          </a:p>
          <a:p>
            <a:pPr marL="0" lvl="0" indent="457200" algn="l" rtl="0">
              <a:spcBef>
                <a:spcPts val="1600"/>
              </a:spcBef>
              <a:spcAft>
                <a:spcPts val="0"/>
              </a:spcAft>
              <a:buNone/>
            </a:pPr>
            <a:r>
              <a:rPr lang="it" sz="1400">
                <a:solidFill>
                  <a:srgbClr val="434343"/>
                </a:solidFill>
              </a:rPr>
              <a:t>f(n) = cost of path from start to current node + estimated cost of cheapest path from n to goal</a:t>
            </a:r>
            <a:endParaRPr sz="1400">
              <a:solidFill>
                <a:srgbClr val="434343"/>
              </a:solidFill>
            </a:endParaRPr>
          </a:p>
          <a:p>
            <a:pPr marL="0" lvl="0" indent="457200" algn="l" rtl="0">
              <a:spcBef>
                <a:spcPts val="1600"/>
              </a:spcBef>
              <a:spcAft>
                <a:spcPts val="0"/>
              </a:spcAft>
              <a:buNone/>
            </a:pPr>
            <a:r>
              <a:rPr lang="it" sz="1400">
                <a:solidFill>
                  <a:srgbClr val="434343"/>
                </a:solidFill>
              </a:rPr>
              <a:t>f(n) = g(n) + h(n) </a:t>
            </a:r>
            <a:endParaRPr sz="1400">
              <a:solidFill>
                <a:srgbClr val="434343"/>
              </a:solidFill>
            </a:endParaRPr>
          </a:p>
          <a:p>
            <a:pPr marL="0" lvl="0" indent="457200" algn="l" rtl="0">
              <a:spcBef>
                <a:spcPts val="1600"/>
              </a:spcBef>
              <a:spcAft>
                <a:spcPts val="0"/>
              </a:spcAft>
              <a:buNone/>
            </a:pPr>
            <a:endParaRPr sz="1400"/>
          </a:p>
          <a:p>
            <a:pPr marL="0" lvl="0" indent="457200" algn="l" rtl="0">
              <a:spcBef>
                <a:spcPts val="1600"/>
              </a:spcBef>
              <a:spcAft>
                <a:spcPts val="0"/>
              </a:spcAft>
              <a:buNone/>
            </a:pPr>
            <a:r>
              <a:rPr lang="it" sz="1400"/>
              <a:t> </a:t>
            </a:r>
            <a:endParaRPr sz="1400"/>
          </a:p>
          <a:p>
            <a:pPr marL="0" lvl="0" indent="0" algn="l" rtl="0">
              <a:spcBef>
                <a:spcPts val="1600"/>
              </a:spcBef>
              <a:spcAft>
                <a:spcPts val="0"/>
              </a:spcAft>
              <a:buNone/>
            </a:pPr>
            <a:endParaRPr/>
          </a:p>
          <a:p>
            <a:pPr marL="0" lvl="0" indent="0" algn="l" rtl="0">
              <a:spcBef>
                <a:spcPts val="1600"/>
              </a:spcBef>
              <a:spcAft>
                <a:spcPts val="1600"/>
              </a:spcAft>
              <a:buNone/>
            </a:pPr>
            <a:r>
              <a:rPr lang="it"/>
              <a: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746"/>
        <p:cNvGrpSpPr/>
        <p:nvPr/>
      </p:nvGrpSpPr>
      <p:grpSpPr>
        <a:xfrm>
          <a:off x="0" y="0"/>
          <a:ext cx="0" cy="0"/>
          <a:chOff x="0" y="0"/>
          <a:chExt cx="0" cy="0"/>
        </a:xfrm>
      </p:grpSpPr>
      <p:sp>
        <p:nvSpPr>
          <p:cNvPr id="747" name="Google Shape;747;p40"/>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A* Algorithm:</a:t>
            </a:r>
            <a:endParaRPr/>
          </a:p>
        </p:txBody>
      </p:sp>
      <p:sp>
        <p:nvSpPr>
          <p:cNvPr id="748" name="Google Shape;748;p40"/>
          <p:cNvSpPr txBox="1"/>
          <p:nvPr/>
        </p:nvSpPr>
        <p:spPr>
          <a:xfrm>
            <a:off x="4638950" y="1090625"/>
            <a:ext cx="4071600" cy="348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a:t>A* uses f(n) = </a:t>
            </a:r>
            <a:r>
              <a:rPr lang="it">
                <a:solidFill>
                  <a:srgbClr val="666666"/>
                </a:solidFill>
              </a:rPr>
              <a:t>g(n)</a:t>
            </a:r>
            <a:r>
              <a:rPr lang="it"/>
              <a:t> + </a:t>
            </a:r>
            <a:r>
              <a:rPr lang="it">
                <a:solidFill>
                  <a:srgbClr val="3C78D8"/>
                </a:solidFill>
              </a:rPr>
              <a:t>h(n) </a:t>
            </a:r>
            <a:r>
              <a:rPr lang="it"/>
              <a:t>to find the shortest path</a:t>
            </a:r>
            <a:endParaRPr/>
          </a:p>
          <a:p>
            <a:pPr marL="457200" lvl="0" indent="0" algn="l" rtl="0">
              <a:spcBef>
                <a:spcPts val="0"/>
              </a:spcBef>
              <a:spcAft>
                <a:spcPts val="0"/>
              </a:spcAft>
              <a:buNone/>
            </a:pPr>
            <a:r>
              <a:rPr lang="it">
                <a:solidFill>
                  <a:srgbClr val="666666"/>
                </a:solidFill>
              </a:rPr>
              <a:t>g(n) = total of all edge weights</a:t>
            </a:r>
            <a:endParaRPr>
              <a:solidFill>
                <a:srgbClr val="666666"/>
              </a:solidFill>
            </a:endParaRPr>
          </a:p>
          <a:p>
            <a:pPr marL="457200" lvl="0" indent="0" algn="l" rtl="0">
              <a:spcBef>
                <a:spcPts val="0"/>
              </a:spcBef>
              <a:spcAft>
                <a:spcPts val="0"/>
              </a:spcAft>
              <a:buNone/>
            </a:pPr>
            <a:r>
              <a:rPr lang="it">
                <a:solidFill>
                  <a:srgbClr val="3C78D8"/>
                </a:solidFill>
              </a:rPr>
              <a:t>h(n) = value of heuristic at node</a:t>
            </a:r>
            <a:endParaRPr>
              <a:solidFill>
                <a:srgbClr val="3C78D8"/>
              </a:solidFill>
            </a:endParaRPr>
          </a:p>
          <a:p>
            <a:pPr marL="0" lvl="0" indent="0" algn="l" rtl="0">
              <a:spcBef>
                <a:spcPts val="0"/>
              </a:spcBef>
              <a:spcAft>
                <a:spcPts val="0"/>
              </a:spcAft>
              <a:buNone/>
            </a:pPr>
            <a:endParaRPr/>
          </a:p>
          <a:p>
            <a:pPr marL="0" lvl="0" indent="0" algn="l" rtl="0">
              <a:spcBef>
                <a:spcPts val="0"/>
              </a:spcBef>
              <a:spcAft>
                <a:spcPts val="0"/>
              </a:spcAft>
              <a:buNone/>
            </a:pPr>
            <a:r>
              <a:rPr lang="it" b="1"/>
              <a:t>f(I)</a:t>
            </a:r>
            <a:r>
              <a:rPr lang="it"/>
              <a:t> : three connecting nodes { E, H, J }</a:t>
            </a:r>
            <a:endParaRPr/>
          </a:p>
          <a:p>
            <a:pPr marL="0" lvl="0" indent="0" algn="l" rtl="0">
              <a:spcBef>
                <a:spcPts val="0"/>
              </a:spcBef>
              <a:spcAft>
                <a:spcPts val="0"/>
              </a:spcAft>
              <a:buNone/>
            </a:pPr>
            <a:r>
              <a:rPr lang="it"/>
              <a:t>	f(E) = </a:t>
            </a:r>
            <a:r>
              <a:rPr lang="it">
                <a:solidFill>
                  <a:srgbClr val="666666"/>
                </a:solidFill>
              </a:rPr>
              <a:t>(3+1+3+5)</a:t>
            </a:r>
            <a:r>
              <a:rPr lang="it"/>
              <a:t> + </a:t>
            </a:r>
            <a:r>
              <a:rPr lang="it">
                <a:solidFill>
                  <a:srgbClr val="3C78D8"/>
                </a:solidFill>
              </a:rPr>
              <a:t>3</a:t>
            </a:r>
            <a:r>
              <a:rPr lang="it"/>
              <a:t> = </a:t>
            </a:r>
            <a:r>
              <a:rPr lang="it">
                <a:solidFill>
                  <a:srgbClr val="666666"/>
                </a:solidFill>
              </a:rPr>
              <a:t>12</a:t>
            </a:r>
            <a:r>
              <a:rPr lang="it"/>
              <a:t> + </a:t>
            </a:r>
            <a:r>
              <a:rPr lang="it">
                <a:solidFill>
                  <a:srgbClr val="3C78D8"/>
                </a:solidFill>
              </a:rPr>
              <a:t>3</a:t>
            </a:r>
            <a:r>
              <a:rPr lang="it"/>
              <a:t> = </a:t>
            </a:r>
            <a:r>
              <a:rPr lang="it" b="1"/>
              <a:t>15</a:t>
            </a:r>
            <a:endParaRPr b="1"/>
          </a:p>
          <a:p>
            <a:pPr marL="0" lvl="0" indent="0" algn="l" rtl="0">
              <a:spcBef>
                <a:spcPts val="0"/>
              </a:spcBef>
              <a:spcAft>
                <a:spcPts val="0"/>
              </a:spcAft>
              <a:buNone/>
            </a:pPr>
            <a:r>
              <a:rPr lang="it"/>
              <a:t>	f(H) = </a:t>
            </a:r>
            <a:r>
              <a:rPr lang="it">
                <a:solidFill>
                  <a:srgbClr val="666666"/>
                </a:solidFill>
              </a:rPr>
              <a:t>(3+1+3+2)</a:t>
            </a:r>
            <a:r>
              <a:rPr lang="it">
                <a:solidFill>
                  <a:srgbClr val="999999"/>
                </a:solidFill>
              </a:rPr>
              <a:t> </a:t>
            </a:r>
            <a:r>
              <a:rPr lang="it">
                <a:solidFill>
                  <a:schemeClr val="dk1"/>
                </a:solidFill>
              </a:rPr>
              <a:t>+ </a:t>
            </a:r>
            <a:r>
              <a:rPr lang="it">
                <a:solidFill>
                  <a:srgbClr val="3C78D8"/>
                </a:solidFill>
              </a:rPr>
              <a:t>3 </a:t>
            </a:r>
            <a:r>
              <a:rPr lang="it">
                <a:solidFill>
                  <a:schemeClr val="dk1"/>
                </a:solidFill>
              </a:rPr>
              <a:t>=   </a:t>
            </a:r>
            <a:r>
              <a:rPr lang="it">
                <a:solidFill>
                  <a:srgbClr val="666666"/>
                </a:solidFill>
              </a:rPr>
              <a:t>9</a:t>
            </a:r>
            <a:r>
              <a:rPr lang="it">
                <a:solidFill>
                  <a:schemeClr val="dk1"/>
                </a:solidFill>
              </a:rPr>
              <a:t> + </a:t>
            </a:r>
            <a:r>
              <a:rPr lang="it">
                <a:solidFill>
                  <a:srgbClr val="3C78D8"/>
                </a:solidFill>
              </a:rPr>
              <a:t>3</a:t>
            </a:r>
            <a:r>
              <a:rPr lang="it">
                <a:solidFill>
                  <a:schemeClr val="dk1"/>
                </a:solidFill>
              </a:rPr>
              <a:t> = </a:t>
            </a:r>
            <a:r>
              <a:rPr lang="it" b="1">
                <a:solidFill>
                  <a:schemeClr val="dk1"/>
                </a:solidFill>
              </a:rPr>
              <a:t>12</a:t>
            </a:r>
            <a:endParaRPr b="1">
              <a:solidFill>
                <a:schemeClr val="dk1"/>
              </a:solidFill>
            </a:endParaRPr>
          </a:p>
          <a:p>
            <a:pPr marL="0" lvl="0" indent="0" algn="l" rtl="0">
              <a:spcBef>
                <a:spcPts val="0"/>
              </a:spcBef>
              <a:spcAft>
                <a:spcPts val="0"/>
              </a:spcAft>
              <a:buNone/>
            </a:pPr>
            <a:r>
              <a:rPr lang="it">
                <a:solidFill>
                  <a:schemeClr val="dk1"/>
                </a:solidFill>
              </a:rPr>
              <a:t>	f(J)  = </a:t>
            </a:r>
            <a:r>
              <a:rPr lang="it">
                <a:solidFill>
                  <a:srgbClr val="666666"/>
                </a:solidFill>
              </a:rPr>
              <a:t>(3+1+3+3)</a:t>
            </a:r>
            <a:r>
              <a:rPr lang="it">
                <a:solidFill>
                  <a:srgbClr val="999999"/>
                </a:solidFill>
              </a:rPr>
              <a:t> </a:t>
            </a:r>
            <a:r>
              <a:rPr lang="it">
                <a:solidFill>
                  <a:schemeClr val="dk1"/>
                </a:solidFill>
              </a:rPr>
              <a:t>+ </a:t>
            </a:r>
            <a:r>
              <a:rPr lang="it">
                <a:solidFill>
                  <a:srgbClr val="3C78D8"/>
                </a:solidFill>
              </a:rPr>
              <a:t>0 </a:t>
            </a:r>
            <a:r>
              <a:rPr lang="it">
                <a:solidFill>
                  <a:schemeClr val="dk1"/>
                </a:solidFill>
              </a:rPr>
              <a:t>= </a:t>
            </a:r>
            <a:r>
              <a:rPr lang="it">
                <a:solidFill>
                  <a:srgbClr val="666666"/>
                </a:solidFill>
              </a:rPr>
              <a:t>10</a:t>
            </a:r>
            <a:r>
              <a:rPr lang="it">
                <a:solidFill>
                  <a:schemeClr val="dk1"/>
                </a:solidFill>
              </a:rPr>
              <a:t> + </a:t>
            </a:r>
            <a:r>
              <a:rPr lang="it">
                <a:solidFill>
                  <a:srgbClr val="3C78D8"/>
                </a:solidFill>
              </a:rPr>
              <a:t>0</a:t>
            </a:r>
            <a:r>
              <a:rPr lang="it">
                <a:solidFill>
                  <a:schemeClr val="dk1"/>
                </a:solidFill>
              </a:rPr>
              <a:t> = </a:t>
            </a:r>
            <a:r>
              <a:rPr lang="it" b="1">
                <a:solidFill>
                  <a:schemeClr val="dk1"/>
                </a:solidFill>
              </a:rPr>
              <a:t>10</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Therefore, J is the minimum f(n)</a:t>
            </a:r>
            <a:endParaRPr>
              <a:solidFill>
                <a:schemeClr val="dk1"/>
              </a:solidFill>
            </a:endParaRPr>
          </a:p>
          <a:p>
            <a:pPr marL="0" lvl="0" indent="457200" algn="l" rtl="0">
              <a:spcBef>
                <a:spcPts val="0"/>
              </a:spcBef>
              <a:spcAft>
                <a:spcPts val="0"/>
              </a:spcAft>
              <a:buNone/>
            </a:pPr>
            <a:r>
              <a:rPr lang="it">
                <a:solidFill>
                  <a:schemeClr val="dk1"/>
                </a:solidFill>
              </a:rPr>
              <a:t>⇒  J is target node, so algorithm stops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it">
                <a:solidFill>
                  <a:schemeClr val="dk1"/>
                </a:solidFill>
              </a:rPr>
              <a:t>Minimum Path = { A, F, G, I, J }</a:t>
            </a:r>
            <a:endParaRPr>
              <a:solidFill>
                <a:schemeClr val="dk1"/>
              </a:solidFill>
            </a:endParaRPr>
          </a:p>
          <a:p>
            <a:pPr marL="0" lvl="0" indent="0" algn="l" rtl="0">
              <a:spcBef>
                <a:spcPts val="0"/>
              </a:spcBef>
              <a:spcAft>
                <a:spcPts val="0"/>
              </a:spcAft>
              <a:buNone/>
            </a:pPr>
            <a:endParaRPr/>
          </a:p>
        </p:txBody>
      </p:sp>
      <p:grpSp>
        <p:nvGrpSpPr>
          <p:cNvPr id="749" name="Google Shape;749;p40"/>
          <p:cNvGrpSpPr/>
          <p:nvPr/>
        </p:nvGrpSpPr>
        <p:grpSpPr>
          <a:xfrm>
            <a:off x="334800" y="1138813"/>
            <a:ext cx="4170525" cy="3155010"/>
            <a:chOff x="334800" y="1138813"/>
            <a:chExt cx="4170525" cy="3155010"/>
          </a:xfrm>
        </p:grpSpPr>
        <p:grpSp>
          <p:nvGrpSpPr>
            <p:cNvPr id="750" name="Google Shape;750;p40"/>
            <p:cNvGrpSpPr/>
            <p:nvPr/>
          </p:nvGrpSpPr>
          <p:grpSpPr>
            <a:xfrm>
              <a:off x="1356453" y="1211690"/>
              <a:ext cx="331602" cy="308134"/>
              <a:chOff x="2328625" y="1642450"/>
              <a:chExt cx="394500" cy="362100"/>
            </a:xfrm>
          </p:grpSpPr>
          <p:sp>
            <p:nvSpPr>
              <p:cNvPr id="751" name="Google Shape;751;p40"/>
              <p:cNvSpPr/>
              <p:nvPr/>
            </p:nvSpPr>
            <p:spPr>
              <a:xfrm>
                <a:off x="2328625" y="1642450"/>
                <a:ext cx="394500" cy="362100"/>
              </a:xfrm>
              <a:prstGeom prst="ellipse">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txBox="1"/>
              <p:nvPr/>
            </p:nvSpPr>
            <p:spPr>
              <a:xfrm>
                <a:off x="2388050" y="1688725"/>
                <a:ext cx="270300" cy="259200"/>
              </a:xfrm>
              <a:prstGeom prst="rect">
                <a:avLst/>
              </a:prstGeom>
              <a:solidFill>
                <a:srgbClr val="6D9EEB"/>
              </a:solid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a:t>A</a:t>
                </a:r>
                <a:endParaRPr/>
              </a:p>
            </p:txBody>
          </p:sp>
        </p:grpSp>
        <p:grpSp>
          <p:nvGrpSpPr>
            <p:cNvPr id="753" name="Google Shape;753;p40"/>
            <p:cNvGrpSpPr/>
            <p:nvPr/>
          </p:nvGrpSpPr>
          <p:grpSpPr>
            <a:xfrm>
              <a:off x="3475677" y="1391775"/>
              <a:ext cx="331602" cy="308134"/>
              <a:chOff x="2328625" y="1642450"/>
              <a:chExt cx="394500" cy="362100"/>
            </a:xfrm>
          </p:grpSpPr>
          <p:sp>
            <p:nvSpPr>
              <p:cNvPr id="754" name="Google Shape;754;p40"/>
              <p:cNvSpPr/>
              <p:nvPr/>
            </p:nvSpPr>
            <p:spPr>
              <a:xfrm>
                <a:off x="2328625" y="1642450"/>
                <a:ext cx="394500" cy="362100"/>
              </a:xfrm>
              <a:prstGeom prst="ellipse">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0"/>
              <p:cNvSpPr txBox="1"/>
              <p:nvPr/>
            </p:nvSpPr>
            <p:spPr>
              <a:xfrm>
                <a:off x="2388050" y="1688725"/>
                <a:ext cx="270300" cy="259200"/>
              </a:xfrm>
              <a:prstGeom prst="rect">
                <a:avLst/>
              </a:prstGeom>
              <a:solidFill>
                <a:srgbClr val="6D9EEB"/>
              </a:solid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a:t>F</a:t>
                </a:r>
                <a:endParaRPr/>
              </a:p>
            </p:txBody>
          </p:sp>
        </p:grpSp>
        <p:grpSp>
          <p:nvGrpSpPr>
            <p:cNvPr id="756" name="Google Shape;756;p40"/>
            <p:cNvGrpSpPr/>
            <p:nvPr/>
          </p:nvGrpSpPr>
          <p:grpSpPr>
            <a:xfrm>
              <a:off x="607807" y="2034572"/>
              <a:ext cx="331602" cy="308134"/>
              <a:chOff x="2328625" y="1642450"/>
              <a:chExt cx="394500" cy="362100"/>
            </a:xfrm>
          </p:grpSpPr>
          <p:sp>
            <p:nvSpPr>
              <p:cNvPr id="757" name="Google Shape;757;p40"/>
              <p:cNvSpPr/>
              <p:nvPr/>
            </p:nvSpPr>
            <p:spPr>
              <a:xfrm>
                <a:off x="2328625" y="1642450"/>
                <a:ext cx="394500" cy="362100"/>
              </a:xfrm>
              <a:prstGeom prst="ellipse">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txBox="1"/>
              <p:nvPr/>
            </p:nvSpPr>
            <p:spPr>
              <a:xfrm>
                <a:off x="2388050" y="1688725"/>
                <a:ext cx="270300" cy="259200"/>
              </a:xfrm>
              <a:prstGeom prst="rect">
                <a:avLst/>
              </a:prstGeom>
              <a:noFill/>
              <a:ln>
                <a:noFill/>
              </a:ln>
              <a:effectLst>
                <a:outerShdw blurRad="57150" dist="19050" dir="5400000" algn="bl" rotWithShape="0">
                  <a:srgbClr val="000000">
                    <a:alpha val="50000"/>
                  </a:srgbClr>
                </a:outerShdw>
              </a:effectLst>
            </p:spPr>
            <p:txBody>
              <a:bodyPr spcFirstLastPara="1" wrap="square" lIns="54000" tIns="54000" rIns="54000" bIns="54000" anchor="ctr" anchorCtr="0">
                <a:noAutofit/>
              </a:bodyPr>
              <a:lstStyle/>
              <a:p>
                <a:pPr marL="0" lvl="0" indent="0" algn="ctr" rtl="0">
                  <a:spcBef>
                    <a:spcPts val="0"/>
                  </a:spcBef>
                  <a:spcAft>
                    <a:spcPts val="0"/>
                  </a:spcAft>
                  <a:buNone/>
                </a:pPr>
                <a:r>
                  <a:rPr lang="it"/>
                  <a:t>B</a:t>
                </a:r>
                <a:endParaRPr/>
              </a:p>
            </p:txBody>
          </p:sp>
        </p:grpSp>
        <p:grpSp>
          <p:nvGrpSpPr>
            <p:cNvPr id="759" name="Google Shape;759;p40"/>
            <p:cNvGrpSpPr/>
            <p:nvPr/>
          </p:nvGrpSpPr>
          <p:grpSpPr>
            <a:xfrm>
              <a:off x="1933961" y="2249450"/>
              <a:ext cx="331602" cy="308134"/>
              <a:chOff x="2328625" y="1642450"/>
              <a:chExt cx="394500" cy="362100"/>
            </a:xfrm>
          </p:grpSpPr>
          <p:sp>
            <p:nvSpPr>
              <p:cNvPr id="760" name="Google Shape;760;p40"/>
              <p:cNvSpPr/>
              <p:nvPr/>
            </p:nvSpPr>
            <p:spPr>
              <a:xfrm>
                <a:off x="2328625" y="1642450"/>
                <a:ext cx="394500" cy="362100"/>
              </a:xfrm>
              <a:prstGeom prst="ellipse">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0"/>
              <p:cNvSpPr txBox="1"/>
              <p:nvPr/>
            </p:nvSpPr>
            <p:spPr>
              <a:xfrm>
                <a:off x="2388050" y="1688725"/>
                <a:ext cx="270300" cy="259200"/>
              </a:xfrm>
              <a:prstGeom prst="rect">
                <a:avLst/>
              </a:prstGeom>
              <a:noFill/>
              <a:ln>
                <a:noFill/>
              </a:ln>
              <a:effectLst>
                <a:outerShdw blurRad="57150" dist="19050" dir="5400000" algn="bl" rotWithShape="0">
                  <a:srgbClr val="000000">
                    <a:alpha val="50000"/>
                  </a:srgbClr>
                </a:outerShdw>
              </a:effectLst>
            </p:spPr>
            <p:txBody>
              <a:bodyPr spcFirstLastPara="1" wrap="square" lIns="54000" tIns="54000" rIns="54000" bIns="54000" anchor="ctr" anchorCtr="0">
                <a:noAutofit/>
              </a:bodyPr>
              <a:lstStyle/>
              <a:p>
                <a:pPr marL="0" lvl="0" indent="0" algn="ctr" rtl="0">
                  <a:spcBef>
                    <a:spcPts val="0"/>
                  </a:spcBef>
                  <a:spcAft>
                    <a:spcPts val="0"/>
                  </a:spcAft>
                  <a:buNone/>
                </a:pPr>
                <a:r>
                  <a:rPr lang="it"/>
                  <a:t>D</a:t>
                </a:r>
                <a:endParaRPr/>
              </a:p>
            </p:txBody>
          </p:sp>
        </p:grpSp>
        <p:grpSp>
          <p:nvGrpSpPr>
            <p:cNvPr id="762" name="Google Shape;762;p40"/>
            <p:cNvGrpSpPr/>
            <p:nvPr/>
          </p:nvGrpSpPr>
          <p:grpSpPr>
            <a:xfrm>
              <a:off x="838688" y="2983680"/>
              <a:ext cx="331602" cy="308134"/>
              <a:chOff x="2328625" y="1642450"/>
              <a:chExt cx="394500" cy="362100"/>
            </a:xfrm>
          </p:grpSpPr>
          <p:sp>
            <p:nvSpPr>
              <p:cNvPr id="763" name="Google Shape;763;p40"/>
              <p:cNvSpPr/>
              <p:nvPr/>
            </p:nvSpPr>
            <p:spPr>
              <a:xfrm>
                <a:off x="2328625" y="1642450"/>
                <a:ext cx="394500" cy="362100"/>
              </a:xfrm>
              <a:prstGeom prst="ellipse">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0"/>
              <p:cNvSpPr txBox="1"/>
              <p:nvPr/>
            </p:nvSpPr>
            <p:spPr>
              <a:xfrm>
                <a:off x="2388050" y="1688725"/>
                <a:ext cx="270300" cy="259200"/>
              </a:xfrm>
              <a:prstGeom prst="rect">
                <a:avLst/>
              </a:prstGeom>
              <a:noFill/>
              <a:ln>
                <a:noFill/>
              </a:ln>
              <a:effectLst>
                <a:outerShdw blurRad="57150" dist="19050" dir="5400000" algn="bl" rotWithShape="0">
                  <a:srgbClr val="000000">
                    <a:alpha val="50000"/>
                  </a:srgbClr>
                </a:outerShdw>
              </a:effectLst>
            </p:spPr>
            <p:txBody>
              <a:bodyPr spcFirstLastPara="1" wrap="square" lIns="54000" tIns="54000" rIns="54000" bIns="54000" anchor="ctr" anchorCtr="0">
                <a:noAutofit/>
              </a:bodyPr>
              <a:lstStyle/>
              <a:p>
                <a:pPr marL="0" lvl="0" indent="0" algn="ctr" rtl="0">
                  <a:spcBef>
                    <a:spcPts val="0"/>
                  </a:spcBef>
                  <a:spcAft>
                    <a:spcPts val="0"/>
                  </a:spcAft>
                  <a:buNone/>
                </a:pPr>
                <a:r>
                  <a:rPr lang="it"/>
                  <a:t>C</a:t>
                </a:r>
                <a:endParaRPr/>
              </a:p>
            </p:txBody>
          </p:sp>
        </p:grpSp>
        <p:grpSp>
          <p:nvGrpSpPr>
            <p:cNvPr id="765" name="Google Shape;765;p40"/>
            <p:cNvGrpSpPr/>
            <p:nvPr/>
          </p:nvGrpSpPr>
          <p:grpSpPr>
            <a:xfrm>
              <a:off x="1863376" y="3492441"/>
              <a:ext cx="331602" cy="308134"/>
              <a:chOff x="2328625" y="1642450"/>
              <a:chExt cx="394500" cy="362100"/>
            </a:xfrm>
          </p:grpSpPr>
          <p:sp>
            <p:nvSpPr>
              <p:cNvPr id="766" name="Google Shape;766;p40"/>
              <p:cNvSpPr/>
              <p:nvPr/>
            </p:nvSpPr>
            <p:spPr>
              <a:xfrm>
                <a:off x="2328625" y="1642450"/>
                <a:ext cx="394500" cy="362100"/>
              </a:xfrm>
              <a:prstGeom prst="ellipse">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0"/>
              <p:cNvSpPr txBox="1"/>
              <p:nvPr/>
            </p:nvSpPr>
            <p:spPr>
              <a:xfrm>
                <a:off x="2388050" y="1688725"/>
                <a:ext cx="270300" cy="259200"/>
              </a:xfrm>
              <a:prstGeom prst="rect">
                <a:avLst/>
              </a:prstGeom>
              <a:noFill/>
              <a:ln>
                <a:noFill/>
              </a:ln>
              <a:effectLst>
                <a:outerShdw blurRad="57150" dist="19050" dir="5400000" algn="bl" rotWithShape="0">
                  <a:srgbClr val="000000">
                    <a:alpha val="50000"/>
                  </a:srgbClr>
                </a:outerShdw>
              </a:effectLst>
            </p:spPr>
            <p:txBody>
              <a:bodyPr spcFirstLastPara="1" wrap="square" lIns="54000" tIns="54000" rIns="54000" bIns="54000" anchor="ctr" anchorCtr="0">
                <a:noAutofit/>
              </a:bodyPr>
              <a:lstStyle/>
              <a:p>
                <a:pPr marL="0" lvl="0" indent="0" algn="ctr" rtl="0">
                  <a:spcBef>
                    <a:spcPts val="0"/>
                  </a:spcBef>
                  <a:spcAft>
                    <a:spcPts val="0"/>
                  </a:spcAft>
                  <a:buNone/>
                </a:pPr>
                <a:r>
                  <a:rPr lang="it"/>
                  <a:t>E</a:t>
                </a:r>
                <a:endParaRPr/>
              </a:p>
            </p:txBody>
          </p:sp>
        </p:grpSp>
        <p:grpSp>
          <p:nvGrpSpPr>
            <p:cNvPr id="768" name="Google Shape;768;p40"/>
            <p:cNvGrpSpPr/>
            <p:nvPr/>
          </p:nvGrpSpPr>
          <p:grpSpPr>
            <a:xfrm>
              <a:off x="2615910" y="3985688"/>
              <a:ext cx="331602" cy="308134"/>
              <a:chOff x="2328625" y="1642450"/>
              <a:chExt cx="394500" cy="362100"/>
            </a:xfrm>
          </p:grpSpPr>
          <p:sp>
            <p:nvSpPr>
              <p:cNvPr id="769" name="Google Shape;769;p40"/>
              <p:cNvSpPr/>
              <p:nvPr/>
            </p:nvSpPr>
            <p:spPr>
              <a:xfrm>
                <a:off x="2328625" y="1642450"/>
                <a:ext cx="394500" cy="362100"/>
              </a:xfrm>
              <a:prstGeom prst="ellipse">
                <a:avLst/>
              </a:prstGeom>
              <a:solidFill>
                <a:srgbClr val="66666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0"/>
              <p:cNvSpPr txBox="1"/>
              <p:nvPr/>
            </p:nvSpPr>
            <p:spPr>
              <a:xfrm>
                <a:off x="2388050" y="1688725"/>
                <a:ext cx="270300" cy="259200"/>
              </a:xfrm>
              <a:prstGeom prst="rect">
                <a:avLst/>
              </a:prstGeom>
              <a:solidFill>
                <a:srgbClr val="666666"/>
              </a:solid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a:solidFill>
                      <a:srgbClr val="CCCCCC"/>
                    </a:solidFill>
                  </a:rPr>
                  <a:t>J</a:t>
                </a:r>
                <a:endParaRPr>
                  <a:solidFill>
                    <a:srgbClr val="CCCCCC"/>
                  </a:solidFill>
                </a:endParaRPr>
              </a:p>
            </p:txBody>
          </p:sp>
        </p:grpSp>
        <p:grpSp>
          <p:nvGrpSpPr>
            <p:cNvPr id="771" name="Google Shape;771;p40"/>
            <p:cNvGrpSpPr/>
            <p:nvPr/>
          </p:nvGrpSpPr>
          <p:grpSpPr>
            <a:xfrm>
              <a:off x="2781722" y="2095386"/>
              <a:ext cx="331602" cy="308134"/>
              <a:chOff x="2328625" y="1642450"/>
              <a:chExt cx="394500" cy="362100"/>
            </a:xfrm>
          </p:grpSpPr>
          <p:sp>
            <p:nvSpPr>
              <p:cNvPr id="772" name="Google Shape;772;p40"/>
              <p:cNvSpPr/>
              <p:nvPr/>
            </p:nvSpPr>
            <p:spPr>
              <a:xfrm>
                <a:off x="2328625" y="1642450"/>
                <a:ext cx="394500" cy="362100"/>
              </a:xfrm>
              <a:prstGeom prst="ellipse">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0"/>
              <p:cNvSpPr txBox="1"/>
              <p:nvPr/>
            </p:nvSpPr>
            <p:spPr>
              <a:xfrm>
                <a:off x="2388050" y="1688725"/>
                <a:ext cx="270300" cy="259200"/>
              </a:xfrm>
              <a:prstGeom prst="rect">
                <a:avLst/>
              </a:prstGeom>
              <a:solidFill>
                <a:srgbClr val="6D9EEB"/>
              </a:solid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a:t>G</a:t>
                </a:r>
                <a:endParaRPr/>
              </a:p>
            </p:txBody>
          </p:sp>
        </p:grpSp>
        <p:grpSp>
          <p:nvGrpSpPr>
            <p:cNvPr id="774" name="Google Shape;774;p40"/>
            <p:cNvGrpSpPr/>
            <p:nvPr/>
          </p:nvGrpSpPr>
          <p:grpSpPr>
            <a:xfrm>
              <a:off x="3944976" y="2249448"/>
              <a:ext cx="331602" cy="308134"/>
              <a:chOff x="2328625" y="1642450"/>
              <a:chExt cx="394500" cy="362100"/>
            </a:xfrm>
          </p:grpSpPr>
          <p:sp>
            <p:nvSpPr>
              <p:cNvPr id="775" name="Google Shape;775;p40"/>
              <p:cNvSpPr/>
              <p:nvPr/>
            </p:nvSpPr>
            <p:spPr>
              <a:xfrm>
                <a:off x="2328625" y="1642450"/>
                <a:ext cx="394500" cy="362100"/>
              </a:xfrm>
              <a:prstGeom prst="ellipse">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0"/>
              <p:cNvSpPr txBox="1"/>
              <p:nvPr/>
            </p:nvSpPr>
            <p:spPr>
              <a:xfrm>
                <a:off x="2388050" y="1688725"/>
                <a:ext cx="270300" cy="259200"/>
              </a:xfrm>
              <a:prstGeom prst="rect">
                <a:avLst/>
              </a:prstGeom>
              <a:noFill/>
              <a:ln>
                <a:noFill/>
              </a:ln>
              <a:effectLst>
                <a:outerShdw blurRad="57150" dist="19050" dir="5400000" algn="bl" rotWithShape="0">
                  <a:srgbClr val="000000">
                    <a:alpha val="50000"/>
                  </a:srgbClr>
                </a:outerShdw>
              </a:effectLst>
            </p:spPr>
            <p:txBody>
              <a:bodyPr spcFirstLastPara="1" wrap="square" lIns="54000" tIns="54000" rIns="54000" bIns="54000" anchor="ctr" anchorCtr="0">
                <a:noAutofit/>
              </a:bodyPr>
              <a:lstStyle/>
              <a:p>
                <a:pPr marL="0" lvl="0" indent="0" algn="ctr" rtl="0">
                  <a:spcBef>
                    <a:spcPts val="0"/>
                  </a:spcBef>
                  <a:spcAft>
                    <a:spcPts val="0"/>
                  </a:spcAft>
                  <a:buNone/>
                </a:pPr>
                <a:r>
                  <a:rPr lang="it"/>
                  <a:t>H</a:t>
                </a:r>
                <a:endParaRPr/>
              </a:p>
            </p:txBody>
          </p:sp>
        </p:grpSp>
        <p:grpSp>
          <p:nvGrpSpPr>
            <p:cNvPr id="777" name="Google Shape;777;p40"/>
            <p:cNvGrpSpPr/>
            <p:nvPr/>
          </p:nvGrpSpPr>
          <p:grpSpPr>
            <a:xfrm>
              <a:off x="3128670" y="2938539"/>
              <a:ext cx="331602" cy="308134"/>
              <a:chOff x="2328625" y="1642450"/>
              <a:chExt cx="394500" cy="362100"/>
            </a:xfrm>
          </p:grpSpPr>
          <p:sp>
            <p:nvSpPr>
              <p:cNvPr id="778" name="Google Shape;778;p40"/>
              <p:cNvSpPr/>
              <p:nvPr/>
            </p:nvSpPr>
            <p:spPr>
              <a:xfrm>
                <a:off x="2328625" y="1642450"/>
                <a:ext cx="394500" cy="362100"/>
              </a:xfrm>
              <a:prstGeom prst="ellipse">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0"/>
              <p:cNvSpPr txBox="1"/>
              <p:nvPr/>
            </p:nvSpPr>
            <p:spPr>
              <a:xfrm>
                <a:off x="2388050" y="1688725"/>
                <a:ext cx="270300" cy="259200"/>
              </a:xfrm>
              <a:prstGeom prst="rect">
                <a:avLst/>
              </a:prstGeom>
              <a:solidFill>
                <a:srgbClr val="6D9EEB"/>
              </a:solid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a:t>I</a:t>
                </a:r>
                <a:endParaRPr/>
              </a:p>
            </p:txBody>
          </p:sp>
        </p:grpSp>
        <p:cxnSp>
          <p:nvCxnSpPr>
            <p:cNvPr id="780" name="Google Shape;780;p40"/>
            <p:cNvCxnSpPr>
              <a:stCxn id="751" idx="3"/>
              <a:endCxn id="757" idx="7"/>
            </p:cNvCxnSpPr>
            <p:nvPr/>
          </p:nvCxnSpPr>
          <p:spPr>
            <a:xfrm flipH="1">
              <a:off x="890815" y="1474699"/>
              <a:ext cx="514200" cy="6051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1" name="Google Shape;781;p40"/>
            <p:cNvCxnSpPr>
              <a:stCxn id="757" idx="4"/>
            </p:cNvCxnSpPr>
            <p:nvPr/>
          </p:nvCxnSpPr>
          <p:spPr>
            <a:xfrm>
              <a:off x="773608" y="2342707"/>
              <a:ext cx="146700" cy="6537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2" name="Google Shape;782;p40"/>
            <p:cNvCxnSpPr>
              <a:stCxn id="757" idx="6"/>
              <a:endCxn id="760" idx="2"/>
            </p:cNvCxnSpPr>
            <p:nvPr/>
          </p:nvCxnSpPr>
          <p:spPr>
            <a:xfrm>
              <a:off x="939408" y="2188639"/>
              <a:ext cx="994500" cy="2148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3" name="Google Shape;783;p40"/>
            <p:cNvCxnSpPr>
              <a:endCxn id="763" idx="7"/>
            </p:cNvCxnSpPr>
            <p:nvPr/>
          </p:nvCxnSpPr>
          <p:spPr>
            <a:xfrm flipH="1">
              <a:off x="1121727" y="2512505"/>
              <a:ext cx="861000" cy="5163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4" name="Google Shape;784;p40"/>
            <p:cNvCxnSpPr>
              <a:endCxn id="754" idx="2"/>
            </p:cNvCxnSpPr>
            <p:nvPr/>
          </p:nvCxnSpPr>
          <p:spPr>
            <a:xfrm>
              <a:off x="1687977" y="1365842"/>
              <a:ext cx="1787700" cy="1800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5" name="Google Shape;785;p40"/>
            <p:cNvCxnSpPr>
              <a:endCxn id="772" idx="7"/>
            </p:cNvCxnSpPr>
            <p:nvPr/>
          </p:nvCxnSpPr>
          <p:spPr>
            <a:xfrm flipH="1">
              <a:off x="3064761" y="1654811"/>
              <a:ext cx="459300" cy="4857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6" name="Google Shape;786;p40"/>
            <p:cNvCxnSpPr>
              <a:endCxn id="775" idx="1"/>
            </p:cNvCxnSpPr>
            <p:nvPr/>
          </p:nvCxnSpPr>
          <p:spPr>
            <a:xfrm>
              <a:off x="3758638" y="1654673"/>
              <a:ext cx="234900" cy="6399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7" name="Google Shape;787;p40"/>
            <p:cNvCxnSpPr>
              <a:stCxn id="772" idx="4"/>
              <a:endCxn id="778" idx="1"/>
            </p:cNvCxnSpPr>
            <p:nvPr/>
          </p:nvCxnSpPr>
          <p:spPr>
            <a:xfrm>
              <a:off x="2947523" y="2403520"/>
              <a:ext cx="229800" cy="5802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8" name="Google Shape;788;p40"/>
            <p:cNvCxnSpPr>
              <a:stCxn id="775" idx="3"/>
              <a:endCxn id="778" idx="6"/>
            </p:cNvCxnSpPr>
            <p:nvPr/>
          </p:nvCxnSpPr>
          <p:spPr>
            <a:xfrm flipH="1">
              <a:off x="3460138" y="2512457"/>
              <a:ext cx="533400" cy="5802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89" name="Google Shape;789;p40"/>
            <p:cNvCxnSpPr>
              <a:stCxn id="763" idx="5"/>
              <a:endCxn id="766" idx="2"/>
            </p:cNvCxnSpPr>
            <p:nvPr/>
          </p:nvCxnSpPr>
          <p:spPr>
            <a:xfrm>
              <a:off x="1121727" y="3246689"/>
              <a:ext cx="741600" cy="3999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90" name="Google Shape;790;p40"/>
            <p:cNvCxnSpPr>
              <a:endCxn id="766" idx="0"/>
            </p:cNvCxnSpPr>
            <p:nvPr/>
          </p:nvCxnSpPr>
          <p:spPr>
            <a:xfrm flipH="1">
              <a:off x="2029176" y="2557641"/>
              <a:ext cx="70500" cy="9348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91" name="Google Shape;791;p40"/>
            <p:cNvCxnSpPr>
              <a:endCxn id="778" idx="3"/>
            </p:cNvCxnSpPr>
            <p:nvPr/>
          </p:nvCxnSpPr>
          <p:spPr>
            <a:xfrm rot="10800000" flipH="1">
              <a:off x="2178532" y="3201548"/>
              <a:ext cx="998700" cy="3999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92" name="Google Shape;792;p40"/>
            <p:cNvCxnSpPr>
              <a:stCxn id="778" idx="4"/>
              <a:endCxn id="769" idx="7"/>
            </p:cNvCxnSpPr>
            <p:nvPr/>
          </p:nvCxnSpPr>
          <p:spPr>
            <a:xfrm flipH="1">
              <a:off x="2899071" y="3246673"/>
              <a:ext cx="395400" cy="7842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793" name="Google Shape;793;p40"/>
            <p:cNvCxnSpPr>
              <a:stCxn id="766" idx="5"/>
              <a:endCxn id="769" idx="1"/>
            </p:cNvCxnSpPr>
            <p:nvPr/>
          </p:nvCxnSpPr>
          <p:spPr>
            <a:xfrm>
              <a:off x="2146415" y="3755450"/>
              <a:ext cx="518100" cy="275400"/>
            </a:xfrm>
            <a:prstGeom prst="straightConnector1">
              <a:avLst/>
            </a:prstGeom>
            <a:noFill/>
            <a:ln w="9525" cap="flat" cmpd="sng">
              <a:solidFill>
                <a:schemeClr val="dk2"/>
              </a:solidFill>
              <a:prstDash val="solid"/>
              <a:round/>
              <a:headEnd type="none" w="med" len="med"/>
              <a:tailEnd type="none" w="med" len="med"/>
            </a:ln>
            <a:effectLst>
              <a:outerShdw blurRad="57150" dist="19050" dir="5400000" algn="bl" rotWithShape="0">
                <a:srgbClr val="000000">
                  <a:alpha val="50000"/>
                </a:srgbClr>
              </a:outerShdw>
            </a:effectLst>
          </p:spPr>
        </p:cxnSp>
        <p:sp>
          <p:nvSpPr>
            <p:cNvPr id="794" name="Google Shape;794;p40"/>
            <p:cNvSpPr txBox="1"/>
            <p:nvPr/>
          </p:nvSpPr>
          <p:spPr>
            <a:xfrm>
              <a:off x="3524175" y="11388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6</a:t>
              </a:r>
              <a:endParaRPr sz="900" b="1">
                <a:solidFill>
                  <a:srgbClr val="3C78D8"/>
                </a:solidFill>
              </a:endParaRPr>
            </a:p>
          </p:txBody>
        </p:sp>
        <p:sp>
          <p:nvSpPr>
            <p:cNvPr id="795" name="Google Shape;795;p40"/>
            <p:cNvSpPr txBox="1"/>
            <p:nvPr/>
          </p:nvSpPr>
          <p:spPr>
            <a:xfrm>
              <a:off x="2029175" y="2002225"/>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7</a:t>
              </a:r>
              <a:endParaRPr sz="900" b="1">
                <a:solidFill>
                  <a:srgbClr val="3C78D8"/>
                </a:solidFill>
              </a:endParaRPr>
            </a:p>
          </p:txBody>
        </p:sp>
        <p:sp>
          <p:nvSpPr>
            <p:cNvPr id="796" name="Google Shape;796;p40"/>
            <p:cNvSpPr txBox="1"/>
            <p:nvPr/>
          </p:nvSpPr>
          <p:spPr>
            <a:xfrm>
              <a:off x="2615900" y="1948250"/>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5</a:t>
              </a:r>
              <a:endParaRPr sz="900" b="1">
                <a:solidFill>
                  <a:srgbClr val="3C78D8"/>
                </a:solidFill>
              </a:endParaRPr>
            </a:p>
          </p:txBody>
        </p:sp>
        <p:sp>
          <p:nvSpPr>
            <p:cNvPr id="797" name="Google Shape;797;p40"/>
            <p:cNvSpPr txBox="1"/>
            <p:nvPr/>
          </p:nvSpPr>
          <p:spPr>
            <a:xfrm>
              <a:off x="4232325" y="22170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3</a:t>
              </a:r>
              <a:endParaRPr sz="900" b="1">
                <a:solidFill>
                  <a:srgbClr val="3C78D8"/>
                </a:solidFill>
              </a:endParaRPr>
            </a:p>
          </p:txBody>
        </p:sp>
        <p:sp>
          <p:nvSpPr>
            <p:cNvPr id="798" name="Google Shape;798;p40"/>
            <p:cNvSpPr txBox="1"/>
            <p:nvPr/>
          </p:nvSpPr>
          <p:spPr>
            <a:xfrm>
              <a:off x="3407550" y="314858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1</a:t>
              </a:r>
              <a:endParaRPr sz="900" b="1">
                <a:solidFill>
                  <a:srgbClr val="3C78D8"/>
                </a:solidFill>
              </a:endParaRPr>
            </a:p>
          </p:txBody>
        </p:sp>
        <p:sp>
          <p:nvSpPr>
            <p:cNvPr id="799" name="Google Shape;799;p40"/>
            <p:cNvSpPr txBox="1"/>
            <p:nvPr/>
          </p:nvSpPr>
          <p:spPr>
            <a:xfrm>
              <a:off x="1709600" y="380056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3</a:t>
              </a:r>
              <a:endParaRPr sz="900" b="1">
                <a:solidFill>
                  <a:srgbClr val="3C78D8"/>
                </a:solidFill>
              </a:endParaRPr>
            </a:p>
          </p:txBody>
        </p:sp>
        <p:sp>
          <p:nvSpPr>
            <p:cNvPr id="800" name="Google Shape;800;p40"/>
            <p:cNvSpPr txBox="1"/>
            <p:nvPr/>
          </p:nvSpPr>
          <p:spPr>
            <a:xfrm>
              <a:off x="334800" y="197383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8</a:t>
              </a:r>
              <a:endParaRPr sz="900" b="1">
                <a:solidFill>
                  <a:srgbClr val="3C78D8"/>
                </a:solidFill>
              </a:endParaRPr>
            </a:p>
          </p:txBody>
        </p:sp>
        <p:sp>
          <p:nvSpPr>
            <p:cNvPr id="801" name="Google Shape;801;p40"/>
            <p:cNvSpPr txBox="1"/>
            <p:nvPr/>
          </p:nvSpPr>
          <p:spPr>
            <a:xfrm>
              <a:off x="565700" y="31200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b="1">
                  <a:solidFill>
                    <a:srgbClr val="3C78D8"/>
                  </a:solidFill>
                </a:rPr>
                <a:t>5</a:t>
              </a:r>
              <a:endParaRPr sz="900" b="1">
                <a:solidFill>
                  <a:srgbClr val="3C78D8"/>
                </a:solidFill>
              </a:endParaRPr>
            </a:p>
          </p:txBody>
        </p:sp>
        <p:sp>
          <p:nvSpPr>
            <p:cNvPr id="802" name="Google Shape;802;p40"/>
            <p:cNvSpPr txBox="1"/>
            <p:nvPr/>
          </p:nvSpPr>
          <p:spPr>
            <a:xfrm>
              <a:off x="939400" y="158668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6</a:t>
              </a:r>
              <a:endParaRPr sz="900">
                <a:solidFill>
                  <a:srgbClr val="666666"/>
                </a:solidFill>
              </a:endParaRPr>
            </a:p>
          </p:txBody>
        </p:sp>
        <p:sp>
          <p:nvSpPr>
            <p:cNvPr id="803" name="Google Shape;803;p40"/>
            <p:cNvSpPr txBox="1"/>
            <p:nvPr/>
          </p:nvSpPr>
          <p:spPr>
            <a:xfrm>
              <a:off x="1300175" y="209536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2</a:t>
              </a:r>
              <a:endParaRPr sz="900">
                <a:solidFill>
                  <a:srgbClr val="666666"/>
                </a:solidFill>
              </a:endParaRPr>
            </a:p>
          </p:txBody>
        </p:sp>
        <p:sp>
          <p:nvSpPr>
            <p:cNvPr id="804" name="Google Shape;804;p40"/>
            <p:cNvSpPr txBox="1"/>
            <p:nvPr/>
          </p:nvSpPr>
          <p:spPr>
            <a:xfrm>
              <a:off x="1274288" y="262638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1</a:t>
              </a:r>
              <a:endParaRPr sz="900">
                <a:solidFill>
                  <a:srgbClr val="666666"/>
                </a:solidFill>
              </a:endParaRPr>
            </a:p>
          </p:txBody>
        </p:sp>
        <p:sp>
          <p:nvSpPr>
            <p:cNvPr id="805" name="Google Shape;805;p40"/>
            <p:cNvSpPr txBox="1"/>
            <p:nvPr/>
          </p:nvSpPr>
          <p:spPr>
            <a:xfrm>
              <a:off x="2391600" y="12241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3</a:t>
              </a:r>
              <a:endParaRPr sz="900">
                <a:solidFill>
                  <a:srgbClr val="666666"/>
                </a:solidFill>
              </a:endParaRPr>
            </a:p>
          </p:txBody>
        </p:sp>
        <p:sp>
          <p:nvSpPr>
            <p:cNvPr id="806" name="Google Shape;806;p40"/>
            <p:cNvSpPr txBox="1"/>
            <p:nvPr/>
          </p:nvSpPr>
          <p:spPr>
            <a:xfrm>
              <a:off x="607800" y="2555775"/>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3</a:t>
              </a:r>
              <a:endParaRPr sz="900">
                <a:solidFill>
                  <a:srgbClr val="666666"/>
                </a:solidFill>
              </a:endParaRPr>
            </a:p>
          </p:txBody>
        </p:sp>
        <p:sp>
          <p:nvSpPr>
            <p:cNvPr id="807" name="Google Shape;807;p40"/>
            <p:cNvSpPr txBox="1"/>
            <p:nvPr/>
          </p:nvSpPr>
          <p:spPr>
            <a:xfrm>
              <a:off x="1240975" y="33878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5</a:t>
              </a:r>
              <a:endParaRPr sz="900">
                <a:solidFill>
                  <a:srgbClr val="666666"/>
                </a:solidFill>
              </a:endParaRPr>
            </a:p>
          </p:txBody>
        </p:sp>
        <p:sp>
          <p:nvSpPr>
            <p:cNvPr id="808" name="Google Shape;808;p40"/>
            <p:cNvSpPr txBox="1"/>
            <p:nvPr/>
          </p:nvSpPr>
          <p:spPr>
            <a:xfrm>
              <a:off x="2221700" y="387248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5</a:t>
              </a:r>
              <a:endParaRPr sz="900">
                <a:solidFill>
                  <a:srgbClr val="666666"/>
                </a:solidFill>
              </a:endParaRPr>
            </a:p>
          </p:txBody>
        </p:sp>
        <p:sp>
          <p:nvSpPr>
            <p:cNvPr id="809" name="Google Shape;809;p40"/>
            <p:cNvSpPr txBox="1"/>
            <p:nvPr/>
          </p:nvSpPr>
          <p:spPr>
            <a:xfrm>
              <a:off x="2029163" y="285331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8</a:t>
              </a:r>
              <a:endParaRPr sz="900">
                <a:solidFill>
                  <a:srgbClr val="666666"/>
                </a:solidFill>
              </a:endParaRPr>
            </a:p>
          </p:txBody>
        </p:sp>
        <p:sp>
          <p:nvSpPr>
            <p:cNvPr id="810" name="Google Shape;810;p40"/>
            <p:cNvSpPr txBox="1"/>
            <p:nvPr/>
          </p:nvSpPr>
          <p:spPr>
            <a:xfrm>
              <a:off x="2499000" y="320153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5</a:t>
              </a:r>
              <a:endParaRPr sz="900">
                <a:solidFill>
                  <a:srgbClr val="666666"/>
                </a:solidFill>
              </a:endParaRPr>
            </a:p>
          </p:txBody>
        </p:sp>
        <p:sp>
          <p:nvSpPr>
            <p:cNvPr id="811" name="Google Shape;811;p40"/>
            <p:cNvSpPr txBox="1"/>
            <p:nvPr/>
          </p:nvSpPr>
          <p:spPr>
            <a:xfrm>
              <a:off x="3064750" y="1713200"/>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1</a:t>
              </a:r>
              <a:endParaRPr sz="900">
                <a:solidFill>
                  <a:srgbClr val="666666"/>
                </a:solidFill>
              </a:endParaRPr>
            </a:p>
          </p:txBody>
        </p:sp>
        <p:sp>
          <p:nvSpPr>
            <p:cNvPr id="812" name="Google Shape;812;p40"/>
            <p:cNvSpPr txBox="1"/>
            <p:nvPr/>
          </p:nvSpPr>
          <p:spPr>
            <a:xfrm>
              <a:off x="3845700" y="181976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7</a:t>
              </a:r>
              <a:endParaRPr sz="900">
                <a:solidFill>
                  <a:srgbClr val="666666"/>
                </a:solidFill>
              </a:endParaRPr>
            </a:p>
          </p:txBody>
        </p:sp>
        <p:sp>
          <p:nvSpPr>
            <p:cNvPr id="813" name="Google Shape;813;p40"/>
            <p:cNvSpPr txBox="1"/>
            <p:nvPr/>
          </p:nvSpPr>
          <p:spPr>
            <a:xfrm>
              <a:off x="3040950" y="3601363"/>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3</a:t>
              </a:r>
              <a:endParaRPr sz="900">
                <a:solidFill>
                  <a:srgbClr val="666666"/>
                </a:solidFill>
              </a:endParaRPr>
            </a:p>
          </p:txBody>
        </p:sp>
        <p:sp>
          <p:nvSpPr>
            <p:cNvPr id="814" name="Google Shape;814;p40"/>
            <p:cNvSpPr txBox="1"/>
            <p:nvPr/>
          </p:nvSpPr>
          <p:spPr>
            <a:xfrm>
              <a:off x="3720538" y="2695088"/>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2</a:t>
              </a:r>
              <a:endParaRPr sz="900">
                <a:solidFill>
                  <a:srgbClr val="666666"/>
                </a:solidFill>
              </a:endParaRPr>
            </a:p>
          </p:txBody>
        </p:sp>
        <p:sp>
          <p:nvSpPr>
            <p:cNvPr id="815" name="Google Shape;815;p40"/>
            <p:cNvSpPr txBox="1"/>
            <p:nvPr/>
          </p:nvSpPr>
          <p:spPr>
            <a:xfrm>
              <a:off x="2811025" y="2597450"/>
              <a:ext cx="273000" cy="214800"/>
            </a:xfrm>
            <a:prstGeom prst="rect">
              <a:avLst/>
            </a:prstGeom>
            <a:noFill/>
            <a:ln>
              <a:noFill/>
            </a:ln>
          </p:spPr>
          <p:txBody>
            <a:bodyPr spcFirstLastPara="1" wrap="square" lIns="54000" tIns="54000" rIns="54000" bIns="54000" anchor="ctr" anchorCtr="0">
              <a:noAutofit/>
            </a:bodyPr>
            <a:lstStyle/>
            <a:p>
              <a:pPr marL="0" lvl="0" indent="0" algn="ctr" rtl="0">
                <a:spcBef>
                  <a:spcPts val="0"/>
                </a:spcBef>
                <a:spcAft>
                  <a:spcPts val="0"/>
                </a:spcAft>
                <a:buNone/>
              </a:pPr>
              <a:r>
                <a:rPr lang="it" sz="900">
                  <a:solidFill>
                    <a:srgbClr val="666666"/>
                  </a:solidFill>
                </a:rPr>
                <a:t>3</a:t>
              </a:r>
              <a:endParaRPr sz="900">
                <a:solidFill>
                  <a:srgbClr val="666666"/>
                </a:solidFill>
              </a:endParaRPr>
            </a:p>
          </p:txBody>
        </p:sp>
        <p:grpSp>
          <p:nvGrpSpPr>
            <p:cNvPr id="816" name="Google Shape;816;p40"/>
            <p:cNvGrpSpPr/>
            <p:nvPr/>
          </p:nvGrpSpPr>
          <p:grpSpPr>
            <a:xfrm>
              <a:off x="435144" y="1212222"/>
              <a:ext cx="777249" cy="179982"/>
              <a:chOff x="497050" y="2646600"/>
              <a:chExt cx="1012175" cy="270000"/>
            </a:xfrm>
          </p:grpSpPr>
          <p:sp>
            <p:nvSpPr>
              <p:cNvPr id="817" name="Google Shape;817;p40"/>
              <p:cNvSpPr txBox="1"/>
              <p:nvPr/>
            </p:nvSpPr>
            <p:spPr>
              <a:xfrm>
                <a:off x="497050" y="2646600"/>
                <a:ext cx="8157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t" sz="1100" i="1">
                    <a:solidFill>
                      <a:srgbClr val="999999"/>
                    </a:solidFill>
                  </a:rPr>
                  <a:t>source</a:t>
                </a:r>
                <a:endParaRPr sz="1100" i="1">
                  <a:solidFill>
                    <a:srgbClr val="999999"/>
                  </a:solidFill>
                </a:endParaRPr>
              </a:p>
            </p:txBody>
          </p:sp>
          <p:cxnSp>
            <p:nvCxnSpPr>
              <p:cNvPr id="818" name="Google Shape;818;p40"/>
              <p:cNvCxnSpPr/>
              <p:nvPr/>
            </p:nvCxnSpPr>
            <p:spPr>
              <a:xfrm>
                <a:off x="1237125" y="2781600"/>
                <a:ext cx="272100" cy="0"/>
              </a:xfrm>
              <a:prstGeom prst="straightConnector1">
                <a:avLst/>
              </a:prstGeom>
              <a:noFill/>
              <a:ln w="9525" cap="flat" cmpd="sng">
                <a:solidFill>
                  <a:schemeClr val="dk2"/>
                </a:solidFill>
                <a:prstDash val="solid"/>
                <a:round/>
                <a:headEnd type="none" w="med" len="med"/>
                <a:tailEnd type="triangle" w="med" len="med"/>
              </a:ln>
              <a:effectLst>
                <a:outerShdw blurRad="57150" dist="19050" dir="5400000" algn="bl" rotWithShape="0">
                  <a:srgbClr val="000000">
                    <a:alpha val="50000"/>
                  </a:srgbClr>
                </a:outerShdw>
              </a:effectLst>
            </p:spPr>
          </p:cxnSp>
        </p:grpSp>
        <p:grpSp>
          <p:nvGrpSpPr>
            <p:cNvPr id="819" name="Google Shape;819;p40"/>
            <p:cNvGrpSpPr/>
            <p:nvPr/>
          </p:nvGrpSpPr>
          <p:grpSpPr>
            <a:xfrm>
              <a:off x="3128666" y="4087301"/>
              <a:ext cx="777249" cy="151038"/>
              <a:chOff x="6326700" y="2619550"/>
              <a:chExt cx="932400" cy="270000"/>
            </a:xfrm>
          </p:grpSpPr>
          <p:sp>
            <p:nvSpPr>
              <p:cNvPr id="820" name="Google Shape;820;p40"/>
              <p:cNvSpPr txBox="1"/>
              <p:nvPr/>
            </p:nvSpPr>
            <p:spPr>
              <a:xfrm>
                <a:off x="6582000" y="2619550"/>
                <a:ext cx="677100" cy="27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i="1">
                    <a:solidFill>
                      <a:srgbClr val="999999"/>
                    </a:solidFill>
                  </a:rPr>
                  <a:t>goal</a:t>
                </a:r>
                <a:endParaRPr sz="1100" i="1">
                  <a:solidFill>
                    <a:srgbClr val="999999"/>
                  </a:solidFill>
                </a:endParaRPr>
              </a:p>
            </p:txBody>
          </p:sp>
          <p:cxnSp>
            <p:nvCxnSpPr>
              <p:cNvPr id="821" name="Google Shape;821;p40"/>
              <p:cNvCxnSpPr>
                <a:stCxn id="820" idx="1"/>
              </p:cNvCxnSpPr>
              <p:nvPr/>
            </p:nvCxnSpPr>
            <p:spPr>
              <a:xfrm flipH="1">
                <a:off x="6326700" y="2754550"/>
                <a:ext cx="255300" cy="6300"/>
              </a:xfrm>
              <a:prstGeom prst="straightConnector1">
                <a:avLst/>
              </a:prstGeom>
              <a:noFill/>
              <a:ln w="9525" cap="flat" cmpd="sng">
                <a:solidFill>
                  <a:schemeClr val="dk2"/>
                </a:solidFill>
                <a:prstDash val="solid"/>
                <a:round/>
                <a:headEnd type="none" w="med" len="med"/>
                <a:tailEnd type="triangle" w="med" len="med"/>
              </a:ln>
              <a:effectLst>
                <a:outerShdw blurRad="57150" dist="19050" dir="5400000" algn="bl" rotWithShape="0">
                  <a:srgbClr val="000000">
                    <a:alpha val="50000"/>
                  </a:srgbClr>
                </a:outerShdw>
              </a:effectLst>
            </p:spPr>
          </p:cxn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25"/>
        <p:cNvGrpSpPr/>
        <p:nvPr/>
      </p:nvGrpSpPr>
      <p:grpSpPr>
        <a:xfrm>
          <a:off x="0" y="0"/>
          <a:ext cx="0" cy="0"/>
          <a:chOff x="0" y="0"/>
          <a:chExt cx="0" cy="0"/>
        </a:xfrm>
      </p:grpSpPr>
      <p:sp>
        <p:nvSpPr>
          <p:cNvPr id="826" name="Google Shape;826;p41"/>
          <p:cNvSpPr/>
          <p:nvPr/>
        </p:nvSpPr>
        <p:spPr>
          <a:xfrm>
            <a:off x="1059450" y="2509975"/>
            <a:ext cx="2140200" cy="2118900"/>
          </a:xfrm>
          <a:prstGeom prst="rect">
            <a:avLst/>
          </a:prstGeom>
          <a:solidFill>
            <a:srgbClr val="66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1"/>
          <p:cNvSpPr/>
          <p:nvPr/>
        </p:nvSpPr>
        <p:spPr>
          <a:xfrm>
            <a:off x="4564900" y="2509975"/>
            <a:ext cx="2140200" cy="2147400"/>
          </a:xfrm>
          <a:prstGeom prst="rect">
            <a:avLst/>
          </a:prstGeom>
          <a:solidFill>
            <a:srgbClr val="66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Comparison:</a:t>
            </a:r>
            <a:endParaRPr/>
          </a:p>
        </p:txBody>
      </p:sp>
      <p:sp>
        <p:nvSpPr>
          <p:cNvPr id="829" name="Google Shape;829;p41"/>
          <p:cNvSpPr txBox="1">
            <a:spLocks noGrp="1"/>
          </p:cNvSpPr>
          <p:nvPr>
            <p:ph type="body" idx="1"/>
          </p:nvPr>
        </p:nvSpPr>
        <p:spPr>
          <a:xfrm>
            <a:off x="361475" y="1017725"/>
            <a:ext cx="3378600" cy="1446600"/>
          </a:xfrm>
          <a:prstGeom prst="rect">
            <a:avLst/>
          </a:prstGeom>
          <a:noFill/>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200"/>
          </a:p>
          <a:p>
            <a:pPr marL="0" lvl="0" indent="0" algn="l" rtl="0">
              <a:lnSpc>
                <a:spcPct val="100000"/>
              </a:lnSpc>
              <a:spcBef>
                <a:spcPts val="1600"/>
              </a:spcBef>
              <a:spcAft>
                <a:spcPts val="1600"/>
              </a:spcAft>
              <a:buNone/>
            </a:pPr>
            <a:endParaRPr sz="1200"/>
          </a:p>
        </p:txBody>
      </p:sp>
      <p:pic>
        <p:nvPicPr>
          <p:cNvPr id="830" name="Google Shape;830;p41"/>
          <p:cNvPicPr preferRelativeResize="0"/>
          <p:nvPr/>
        </p:nvPicPr>
        <p:blipFill>
          <a:blip r:embed="rId3">
            <a:alphaModFix/>
          </a:blip>
          <a:stretch>
            <a:fillRect/>
          </a:stretch>
        </p:blipFill>
        <p:spPr>
          <a:xfrm>
            <a:off x="1112325" y="2571750"/>
            <a:ext cx="2000250" cy="2000250"/>
          </a:xfrm>
          <a:prstGeom prst="rect">
            <a:avLst/>
          </a:prstGeom>
          <a:noFill/>
          <a:ln>
            <a:noFill/>
          </a:ln>
        </p:spPr>
      </p:pic>
      <p:sp>
        <p:nvSpPr>
          <p:cNvPr id="831" name="Google Shape;831;p41"/>
          <p:cNvSpPr txBox="1">
            <a:spLocks noGrp="1"/>
          </p:cNvSpPr>
          <p:nvPr>
            <p:ph type="body" idx="1"/>
          </p:nvPr>
        </p:nvSpPr>
        <p:spPr>
          <a:xfrm>
            <a:off x="1059450" y="1178850"/>
            <a:ext cx="2296800" cy="13929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t" sz="1200">
                <a:solidFill>
                  <a:srgbClr val="434343"/>
                </a:solidFill>
              </a:rPr>
              <a:t>Dijkstra’s algorithm will keep searching and calculates paths for all the nodes as it has no idea which one is ‘best.’</a:t>
            </a:r>
            <a:endParaRPr sz="1200">
              <a:solidFill>
                <a:srgbClr val="434343"/>
              </a:solidFill>
            </a:endParaRPr>
          </a:p>
          <a:p>
            <a:pPr marL="0" lvl="0" indent="0" algn="l" rtl="0">
              <a:lnSpc>
                <a:spcPct val="100000"/>
              </a:lnSpc>
              <a:spcBef>
                <a:spcPts val="1600"/>
              </a:spcBef>
              <a:spcAft>
                <a:spcPts val="1600"/>
              </a:spcAft>
              <a:buNone/>
            </a:pPr>
            <a:endParaRPr sz="1200"/>
          </a:p>
        </p:txBody>
      </p:sp>
      <p:sp>
        <p:nvSpPr>
          <p:cNvPr id="832" name="Google Shape;832;p41"/>
          <p:cNvSpPr txBox="1">
            <a:spLocks noGrp="1"/>
          </p:cNvSpPr>
          <p:nvPr>
            <p:ph type="body" idx="1"/>
          </p:nvPr>
        </p:nvSpPr>
        <p:spPr>
          <a:xfrm>
            <a:off x="4415575" y="1071450"/>
            <a:ext cx="2538300" cy="13929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t" sz="1200">
                <a:solidFill>
                  <a:srgbClr val="434343"/>
                </a:solidFill>
              </a:rPr>
              <a:t>The A* algorithm makes informed decisions.  Once is gets beyond the obstacle, the algorithm prioritizes the node with the lowest f(n) and the ‘best’ chance of reaching the end.</a:t>
            </a:r>
            <a:endParaRPr sz="1200">
              <a:solidFill>
                <a:srgbClr val="434343"/>
              </a:solidFill>
            </a:endParaRPr>
          </a:p>
          <a:p>
            <a:pPr marL="0" lvl="0" indent="0" algn="l" rtl="0">
              <a:lnSpc>
                <a:spcPct val="100000"/>
              </a:lnSpc>
              <a:spcBef>
                <a:spcPts val="1600"/>
              </a:spcBef>
              <a:spcAft>
                <a:spcPts val="1600"/>
              </a:spcAft>
              <a:buNone/>
            </a:pPr>
            <a:endParaRPr sz="1200"/>
          </a:p>
        </p:txBody>
      </p:sp>
      <p:pic>
        <p:nvPicPr>
          <p:cNvPr id="833" name="Google Shape;833;p41"/>
          <p:cNvPicPr preferRelativeResize="0"/>
          <p:nvPr/>
        </p:nvPicPr>
        <p:blipFill>
          <a:blip r:embed="rId4">
            <a:alphaModFix/>
          </a:blip>
          <a:stretch>
            <a:fillRect/>
          </a:stretch>
        </p:blipFill>
        <p:spPr>
          <a:xfrm>
            <a:off x="4639075" y="2587750"/>
            <a:ext cx="1991850" cy="1991850"/>
          </a:xfrm>
          <a:prstGeom prst="rect">
            <a:avLst/>
          </a:prstGeom>
          <a:noFill/>
          <a:ln>
            <a:noFill/>
          </a:ln>
        </p:spPr>
      </p:pic>
      <p:sp>
        <p:nvSpPr>
          <p:cNvPr id="834" name="Google Shape;834;p41"/>
          <p:cNvSpPr txBox="1"/>
          <p:nvPr/>
        </p:nvSpPr>
        <p:spPr>
          <a:xfrm>
            <a:off x="1086000" y="4674525"/>
            <a:ext cx="2087100" cy="30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t" sz="1000"/>
              <a:t>Dijkstra’s Algorithm    (Wikipedia)</a:t>
            </a:r>
            <a:endParaRPr sz="1000"/>
          </a:p>
        </p:txBody>
      </p:sp>
      <p:sp>
        <p:nvSpPr>
          <p:cNvPr id="835" name="Google Shape;835;p41"/>
          <p:cNvSpPr txBox="1"/>
          <p:nvPr/>
        </p:nvSpPr>
        <p:spPr>
          <a:xfrm>
            <a:off x="4591450" y="4703000"/>
            <a:ext cx="2087100" cy="30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t" sz="1000"/>
              <a:t>A* Algorithm           (Wikipedia)</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7"/>
        <p:cNvGrpSpPr/>
        <p:nvPr/>
      </p:nvGrpSpPr>
      <p:grpSpPr>
        <a:xfrm>
          <a:off x="0" y="0"/>
          <a:ext cx="0" cy="0"/>
          <a:chOff x="0" y="0"/>
          <a:chExt cx="0" cy="0"/>
        </a:xfrm>
      </p:grpSpPr>
      <p:sp>
        <p:nvSpPr>
          <p:cNvPr id="68" name="Google Shape;68;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
              <a:t>Background &amp; Evolution</a:t>
            </a:r>
            <a:endParaRPr/>
          </a:p>
        </p:txBody>
      </p:sp>
      <p:sp>
        <p:nvSpPr>
          <p:cNvPr id="69" name="Google Shape;69;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Presented by Luca Labruna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39"/>
        <p:cNvGrpSpPr/>
        <p:nvPr/>
      </p:nvGrpSpPr>
      <p:grpSpPr>
        <a:xfrm>
          <a:off x="0" y="0"/>
          <a:ext cx="0" cy="0"/>
          <a:chOff x="0" y="0"/>
          <a:chExt cx="0" cy="0"/>
        </a:xfrm>
      </p:grpSpPr>
      <p:sp>
        <p:nvSpPr>
          <p:cNvPr id="840" name="Google Shape;840;p42"/>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Dijkstra Time-Complexity:</a:t>
            </a:r>
            <a:endParaRPr/>
          </a:p>
        </p:txBody>
      </p:sp>
      <p:sp>
        <p:nvSpPr>
          <p:cNvPr id="841" name="Google Shape;841;p42"/>
          <p:cNvSpPr txBox="1">
            <a:spLocks noGrp="1"/>
          </p:cNvSpPr>
          <p:nvPr>
            <p:ph type="body" idx="1"/>
          </p:nvPr>
        </p:nvSpPr>
        <p:spPr>
          <a:xfrm>
            <a:off x="311700" y="1136275"/>
            <a:ext cx="3870600" cy="3700800"/>
          </a:xfrm>
          <a:prstGeom prst="rect">
            <a:avLst/>
          </a:prstGeom>
          <a:noFill/>
        </p:spPr>
        <p:txBody>
          <a:bodyPr spcFirstLastPara="1" wrap="square" lIns="91425" tIns="91425" rIns="91425" bIns="91425" anchor="t" anchorCtr="0">
            <a:noAutofit/>
          </a:bodyPr>
          <a:lstStyle/>
          <a:p>
            <a:pPr marL="352799" lvl="0" indent="-198600" algn="l" rtl="0">
              <a:lnSpc>
                <a:spcPct val="150000"/>
              </a:lnSpc>
              <a:spcBef>
                <a:spcPts val="0"/>
              </a:spcBef>
              <a:spcAft>
                <a:spcPts val="0"/>
              </a:spcAft>
              <a:buClr>
                <a:srgbClr val="434343"/>
              </a:buClr>
              <a:buSzPts val="1200"/>
              <a:buChar char="●"/>
            </a:pPr>
            <a:r>
              <a:rPr lang="it" sz="1200" b="1">
                <a:solidFill>
                  <a:srgbClr val="434343"/>
                </a:solidFill>
              </a:rPr>
              <a:t>Binary (Min) Heap Based Priority Queue</a:t>
            </a:r>
            <a:endParaRPr sz="1200" b="1">
              <a:solidFill>
                <a:srgbClr val="434343"/>
              </a:solidFill>
            </a:endParaRPr>
          </a:p>
          <a:p>
            <a:pPr marL="665999" lvl="1" indent="-198600" algn="l" rtl="0">
              <a:lnSpc>
                <a:spcPct val="150000"/>
              </a:lnSpc>
              <a:spcBef>
                <a:spcPts val="0"/>
              </a:spcBef>
              <a:spcAft>
                <a:spcPts val="0"/>
              </a:spcAft>
              <a:buSzPts val="1200"/>
              <a:buChar char="○"/>
            </a:pPr>
            <a:r>
              <a:rPr lang="it" sz="1200" b="1"/>
              <a:t>insert()</a:t>
            </a:r>
            <a:r>
              <a:rPr lang="it" sz="1200"/>
              <a:t> : V, each costing O(log V) time</a:t>
            </a:r>
            <a:endParaRPr sz="1200"/>
          </a:p>
          <a:p>
            <a:pPr marL="665999" lvl="1" indent="-198600" algn="l" rtl="0">
              <a:lnSpc>
                <a:spcPct val="150000"/>
              </a:lnSpc>
              <a:spcBef>
                <a:spcPts val="0"/>
              </a:spcBef>
              <a:spcAft>
                <a:spcPts val="0"/>
              </a:spcAft>
              <a:buSzPts val="1200"/>
              <a:buChar char="○"/>
            </a:pPr>
            <a:r>
              <a:rPr lang="it" sz="1200" b="1"/>
              <a:t>extractMin()</a:t>
            </a:r>
            <a:r>
              <a:rPr lang="it" sz="1200"/>
              <a:t> : V, each costing O(log V) time</a:t>
            </a:r>
            <a:endParaRPr sz="1200"/>
          </a:p>
          <a:p>
            <a:pPr marL="665999" lvl="1" indent="-198600" algn="l" rtl="0">
              <a:lnSpc>
                <a:spcPct val="150000"/>
              </a:lnSpc>
              <a:spcBef>
                <a:spcPts val="0"/>
              </a:spcBef>
              <a:spcAft>
                <a:spcPts val="0"/>
              </a:spcAft>
              <a:buSzPts val="1200"/>
              <a:buChar char="○"/>
            </a:pPr>
            <a:r>
              <a:rPr lang="it" sz="1200" b="1"/>
              <a:t>decreaseKey()</a:t>
            </a:r>
            <a:r>
              <a:rPr lang="it" sz="1200"/>
              <a:t> : E, each costing O(log V)</a:t>
            </a:r>
            <a:endParaRPr sz="1200"/>
          </a:p>
          <a:p>
            <a:pPr marL="665999" lvl="1" indent="-198600" algn="l" rtl="0">
              <a:lnSpc>
                <a:spcPct val="150000"/>
              </a:lnSpc>
              <a:spcBef>
                <a:spcPts val="0"/>
              </a:spcBef>
              <a:spcAft>
                <a:spcPts val="0"/>
              </a:spcAft>
              <a:buSzPts val="1200"/>
              <a:buChar char="○"/>
            </a:pPr>
            <a:r>
              <a:rPr lang="it" sz="1200"/>
              <a:t>Overall time-complexity:</a:t>
            </a:r>
            <a:endParaRPr sz="1200"/>
          </a:p>
          <a:p>
            <a:pPr marL="1047600" lvl="2" indent="-198599" algn="l" rtl="0">
              <a:lnSpc>
                <a:spcPct val="150000"/>
              </a:lnSpc>
              <a:spcBef>
                <a:spcPts val="0"/>
              </a:spcBef>
              <a:spcAft>
                <a:spcPts val="0"/>
              </a:spcAft>
              <a:buSzPts val="1200"/>
              <a:buChar char="■"/>
            </a:pPr>
            <a:r>
              <a:rPr lang="it" sz="1200"/>
              <a:t>= O(V*logV + V*log V + E*logV)</a:t>
            </a:r>
            <a:endParaRPr sz="1200"/>
          </a:p>
          <a:p>
            <a:pPr marL="1047600" lvl="2" indent="-198599" algn="l" rtl="0">
              <a:lnSpc>
                <a:spcPct val="150000"/>
              </a:lnSpc>
              <a:spcBef>
                <a:spcPts val="0"/>
              </a:spcBef>
              <a:spcAft>
                <a:spcPts val="0"/>
              </a:spcAft>
              <a:buSzPts val="1200"/>
              <a:buChar char="■"/>
            </a:pPr>
            <a:r>
              <a:rPr lang="it" sz="1200"/>
              <a:t>= O( (2V+E)*logV)  </a:t>
            </a:r>
            <a:endParaRPr sz="1200"/>
          </a:p>
          <a:p>
            <a:pPr marL="1047600" lvl="2" indent="-198599" algn="l" rtl="0">
              <a:lnSpc>
                <a:spcPct val="150000"/>
              </a:lnSpc>
              <a:spcBef>
                <a:spcPts val="0"/>
              </a:spcBef>
              <a:spcAft>
                <a:spcPts val="0"/>
              </a:spcAft>
              <a:buSzPts val="1200"/>
              <a:buChar char="■"/>
            </a:pPr>
            <a:r>
              <a:rPr lang="it" sz="1200"/>
              <a:t>V-1 edges implies V is in O(E) </a:t>
            </a:r>
            <a:endParaRPr sz="1200"/>
          </a:p>
          <a:p>
            <a:pPr marL="1047600" lvl="2" indent="-198599" algn="l" rtl="0">
              <a:lnSpc>
                <a:spcPct val="200000"/>
              </a:lnSpc>
              <a:spcBef>
                <a:spcPts val="0"/>
              </a:spcBef>
              <a:spcAft>
                <a:spcPts val="0"/>
              </a:spcAft>
              <a:buSzPts val="1200"/>
              <a:buChar char="■"/>
            </a:pPr>
            <a:r>
              <a:rPr lang="it" sz="1200"/>
              <a:t>= </a:t>
            </a:r>
            <a:r>
              <a:rPr lang="it" sz="1200" b="1"/>
              <a:t>O(E log V)</a:t>
            </a:r>
            <a:endParaRPr sz="1200" b="1"/>
          </a:p>
          <a:p>
            <a:pPr marL="457200" lvl="0" indent="-304800" algn="l" rtl="0">
              <a:lnSpc>
                <a:spcPct val="100000"/>
              </a:lnSpc>
              <a:spcBef>
                <a:spcPts val="0"/>
              </a:spcBef>
              <a:spcAft>
                <a:spcPts val="0"/>
              </a:spcAft>
              <a:buSzPts val="1200"/>
              <a:buChar char="●"/>
            </a:pPr>
            <a:r>
              <a:rPr lang="it" sz="1200" b="1"/>
              <a:t>Complexity variations fully dependent on the implementation of the extractMin function</a:t>
            </a:r>
            <a:endParaRPr sz="1200" b="1"/>
          </a:p>
          <a:p>
            <a:pPr marL="457200" lvl="0" indent="0" algn="l" rtl="0">
              <a:lnSpc>
                <a:spcPct val="100000"/>
              </a:lnSpc>
              <a:spcBef>
                <a:spcPts val="1600"/>
              </a:spcBef>
              <a:spcAft>
                <a:spcPts val="1600"/>
              </a:spcAft>
              <a:buNone/>
            </a:pPr>
            <a:endParaRPr sz="1200"/>
          </a:p>
        </p:txBody>
      </p:sp>
      <p:sp>
        <p:nvSpPr>
          <p:cNvPr id="842" name="Google Shape;842;p42"/>
          <p:cNvSpPr txBox="1">
            <a:spLocks noGrp="1"/>
          </p:cNvSpPr>
          <p:nvPr>
            <p:ph type="body" idx="1"/>
          </p:nvPr>
        </p:nvSpPr>
        <p:spPr>
          <a:xfrm>
            <a:off x="4395800" y="1152475"/>
            <a:ext cx="4436400" cy="3668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t" sz="1200" b="1" dirty="0"/>
              <a:t>Pseudocode:</a:t>
            </a:r>
            <a:endParaRPr sz="1200" b="1" dirty="0"/>
          </a:p>
          <a:p>
            <a:pPr marL="0" lvl="0" indent="0" algn="l" rtl="0">
              <a:lnSpc>
                <a:spcPct val="115000"/>
              </a:lnSpc>
              <a:spcBef>
                <a:spcPts val="1600"/>
              </a:spcBef>
              <a:spcAft>
                <a:spcPts val="0"/>
              </a:spcAft>
              <a:buNone/>
            </a:pPr>
            <a:endParaRPr sz="1200" b="1" dirty="0"/>
          </a:p>
          <a:p>
            <a:pPr marL="0" lvl="0" indent="0" algn="l" rtl="0">
              <a:lnSpc>
                <a:spcPct val="115000"/>
              </a:lnSpc>
              <a:spcBef>
                <a:spcPts val="0"/>
              </a:spcBef>
              <a:spcAft>
                <a:spcPts val="0"/>
              </a:spcAft>
              <a:buNone/>
            </a:pPr>
            <a:r>
              <a:rPr lang="it" sz="1200" b="1" dirty="0"/>
              <a:t>dist[s] ←0</a:t>
            </a:r>
            <a:r>
              <a:rPr lang="it" sz="900" b="1" dirty="0"/>
              <a:t> 		</a:t>
            </a:r>
            <a:r>
              <a:rPr lang="it" sz="900" b="1" dirty="0">
                <a:solidFill>
                  <a:srgbClr val="38761D"/>
                </a:solidFill>
              </a:rPr>
              <a:t>(distance to source vertex is zero) </a:t>
            </a:r>
            <a:endParaRPr sz="900" b="1" dirty="0">
              <a:solidFill>
                <a:srgbClr val="38761D"/>
              </a:solidFill>
            </a:endParaRPr>
          </a:p>
          <a:p>
            <a:pPr marL="0" lvl="0" indent="0" algn="l" rtl="0">
              <a:lnSpc>
                <a:spcPct val="115000"/>
              </a:lnSpc>
              <a:spcBef>
                <a:spcPts val="0"/>
              </a:spcBef>
              <a:spcAft>
                <a:spcPts val="0"/>
              </a:spcAft>
              <a:buNone/>
            </a:pPr>
            <a:r>
              <a:rPr lang="it" sz="1200" b="1" dirty="0"/>
              <a:t>for all v ∈ V–{s}</a:t>
            </a:r>
            <a:r>
              <a:rPr lang="it" sz="900" b="1" dirty="0"/>
              <a:t> </a:t>
            </a:r>
            <a:endParaRPr sz="900" b="1" dirty="0"/>
          </a:p>
          <a:p>
            <a:pPr marL="0" lvl="0" indent="169199" algn="l" rtl="0">
              <a:lnSpc>
                <a:spcPct val="115000"/>
              </a:lnSpc>
              <a:spcBef>
                <a:spcPts val="0"/>
              </a:spcBef>
              <a:spcAft>
                <a:spcPts val="0"/>
              </a:spcAft>
              <a:buNone/>
            </a:pPr>
            <a:r>
              <a:rPr lang="it" sz="1200" b="1" dirty="0"/>
              <a:t>do dist[v] ← </a:t>
            </a:r>
            <a:r>
              <a:rPr lang="it" sz="1400" b="1" dirty="0"/>
              <a:t>∞</a:t>
            </a:r>
            <a:r>
              <a:rPr lang="it" sz="900" b="1" dirty="0"/>
              <a:t>  	</a:t>
            </a:r>
            <a:r>
              <a:rPr lang="it" sz="900" b="1" dirty="0">
                <a:solidFill>
                  <a:srgbClr val="38761D"/>
                </a:solidFill>
              </a:rPr>
              <a:t>(set all other distances to infinity)</a:t>
            </a:r>
            <a:r>
              <a:rPr lang="it" sz="900" b="1" dirty="0"/>
              <a:t> </a:t>
            </a:r>
            <a:endParaRPr sz="900" b="1" dirty="0"/>
          </a:p>
          <a:p>
            <a:pPr marL="0" lvl="0" indent="0" algn="l" rtl="0">
              <a:lnSpc>
                <a:spcPct val="115000"/>
              </a:lnSpc>
              <a:spcBef>
                <a:spcPts val="0"/>
              </a:spcBef>
              <a:spcAft>
                <a:spcPts val="0"/>
              </a:spcAft>
              <a:buNone/>
            </a:pPr>
            <a:r>
              <a:rPr lang="it" sz="1200" b="1" dirty="0"/>
              <a:t>S←∅</a:t>
            </a:r>
            <a:r>
              <a:rPr lang="it" sz="900" b="1" dirty="0"/>
              <a:t> 	                      </a:t>
            </a:r>
            <a:r>
              <a:rPr lang="it" sz="900" b="1" dirty="0">
                <a:solidFill>
                  <a:srgbClr val="38761D"/>
                </a:solidFill>
              </a:rPr>
              <a:t>(S, the set of visited vertices is initially empty) </a:t>
            </a:r>
            <a:endParaRPr sz="900" b="1" dirty="0">
              <a:solidFill>
                <a:srgbClr val="38761D"/>
              </a:solidFill>
            </a:endParaRPr>
          </a:p>
          <a:p>
            <a:pPr marL="0" lvl="0" indent="0" algn="l" rtl="0">
              <a:lnSpc>
                <a:spcPct val="115000"/>
              </a:lnSpc>
              <a:spcBef>
                <a:spcPts val="0"/>
              </a:spcBef>
              <a:spcAft>
                <a:spcPts val="0"/>
              </a:spcAft>
              <a:buNone/>
            </a:pPr>
            <a:r>
              <a:rPr lang="it" sz="1200" b="1" dirty="0"/>
              <a:t>Q←V</a:t>
            </a:r>
            <a:r>
              <a:rPr lang="it" sz="900" b="1" dirty="0"/>
              <a:t> 		</a:t>
            </a:r>
            <a:r>
              <a:rPr lang="it" sz="900" b="1" dirty="0">
                <a:solidFill>
                  <a:srgbClr val="38761D"/>
                </a:solidFill>
              </a:rPr>
              <a:t>(Q, the queue initially contains all vertices) </a:t>
            </a:r>
            <a:endParaRPr sz="900" b="1" dirty="0">
              <a:solidFill>
                <a:srgbClr val="38761D"/>
              </a:solidFill>
            </a:endParaRPr>
          </a:p>
          <a:p>
            <a:pPr marL="0" lvl="0" indent="0" algn="l" rtl="0">
              <a:lnSpc>
                <a:spcPct val="115000"/>
              </a:lnSpc>
              <a:spcBef>
                <a:spcPts val="0"/>
              </a:spcBef>
              <a:spcAft>
                <a:spcPts val="0"/>
              </a:spcAft>
              <a:buNone/>
            </a:pPr>
            <a:r>
              <a:rPr lang="it" sz="1200" b="1" dirty="0"/>
              <a:t>while Q ≠∅</a:t>
            </a:r>
            <a:r>
              <a:rPr lang="it" sz="900" b="1" dirty="0"/>
              <a:t>  		</a:t>
            </a:r>
            <a:r>
              <a:rPr lang="it" sz="900" b="1" dirty="0">
                <a:solidFill>
                  <a:srgbClr val="38761D"/>
                </a:solidFill>
              </a:rPr>
              <a:t>(while the queue is not empty) </a:t>
            </a:r>
            <a:endParaRPr sz="900" b="1" dirty="0">
              <a:solidFill>
                <a:srgbClr val="38761D"/>
              </a:solidFill>
            </a:endParaRPr>
          </a:p>
          <a:p>
            <a:pPr marL="0" lvl="0" indent="0" algn="l" rtl="0">
              <a:lnSpc>
                <a:spcPct val="115000"/>
              </a:lnSpc>
              <a:spcBef>
                <a:spcPts val="0"/>
              </a:spcBef>
              <a:spcAft>
                <a:spcPts val="0"/>
              </a:spcAft>
              <a:buNone/>
            </a:pPr>
            <a:r>
              <a:rPr lang="it" sz="1200" b="1" dirty="0"/>
              <a:t>do u ← extractMin(Q,dist)</a:t>
            </a:r>
            <a:r>
              <a:rPr lang="it" sz="900" b="1" dirty="0"/>
              <a:t> </a:t>
            </a:r>
            <a:r>
              <a:rPr lang="it" sz="900" b="1" dirty="0">
                <a:solidFill>
                  <a:srgbClr val="38761D"/>
                </a:solidFill>
              </a:rPr>
              <a:t>(select the node of Q with min. distance) </a:t>
            </a:r>
            <a:endParaRPr sz="900" b="1" dirty="0">
              <a:solidFill>
                <a:srgbClr val="38761D"/>
              </a:solidFill>
            </a:endParaRPr>
          </a:p>
          <a:p>
            <a:pPr marL="0" lvl="0" indent="169199" algn="l" rtl="0">
              <a:lnSpc>
                <a:spcPct val="115000"/>
              </a:lnSpc>
              <a:spcBef>
                <a:spcPts val="0"/>
              </a:spcBef>
              <a:spcAft>
                <a:spcPts val="0"/>
              </a:spcAft>
              <a:buNone/>
            </a:pPr>
            <a:r>
              <a:rPr lang="it" sz="1200" b="1" dirty="0"/>
              <a:t>S←S ∪ {u}</a:t>
            </a:r>
            <a:r>
              <a:rPr lang="it" sz="900" b="1" dirty="0"/>
              <a:t> 	</a:t>
            </a:r>
            <a:r>
              <a:rPr lang="it" sz="900" b="1" dirty="0">
                <a:solidFill>
                  <a:srgbClr val="38761D"/>
                </a:solidFill>
              </a:rPr>
              <a:t>(add u to list of visited vertices) </a:t>
            </a:r>
            <a:endParaRPr sz="900" b="1" dirty="0">
              <a:solidFill>
                <a:srgbClr val="38761D"/>
              </a:solidFill>
            </a:endParaRPr>
          </a:p>
          <a:p>
            <a:pPr marL="0" lvl="0" indent="169199" algn="l" rtl="0">
              <a:lnSpc>
                <a:spcPct val="115000"/>
              </a:lnSpc>
              <a:spcBef>
                <a:spcPts val="0"/>
              </a:spcBef>
              <a:spcAft>
                <a:spcPts val="0"/>
              </a:spcAft>
              <a:buNone/>
            </a:pPr>
            <a:r>
              <a:rPr lang="it" sz="1200" b="1" dirty="0"/>
              <a:t>for all v ∈ neighbors[u] </a:t>
            </a:r>
            <a:endParaRPr sz="1200" b="1" dirty="0"/>
          </a:p>
          <a:p>
            <a:pPr marL="0" lvl="0" indent="349200" algn="l" rtl="0">
              <a:lnSpc>
                <a:spcPct val="115000"/>
              </a:lnSpc>
              <a:spcBef>
                <a:spcPts val="0"/>
              </a:spcBef>
              <a:spcAft>
                <a:spcPts val="0"/>
              </a:spcAft>
              <a:buNone/>
            </a:pPr>
            <a:r>
              <a:rPr lang="it" sz="1200" b="1" dirty="0"/>
              <a:t>do if dist[v] &gt; dist[u] + c(u, v)</a:t>
            </a:r>
            <a:r>
              <a:rPr lang="it" sz="900" b="1" dirty="0"/>
              <a:t> </a:t>
            </a:r>
            <a:r>
              <a:rPr lang="it" sz="900" b="1" dirty="0">
                <a:solidFill>
                  <a:srgbClr val="38761D"/>
                </a:solidFill>
              </a:rPr>
              <a:t>(if new shortest path found) </a:t>
            </a:r>
            <a:endParaRPr sz="900" b="1" dirty="0">
              <a:solidFill>
                <a:srgbClr val="38761D"/>
              </a:solidFill>
            </a:endParaRPr>
          </a:p>
          <a:p>
            <a:pPr marL="457200" lvl="0" indent="97199" algn="l" rtl="0">
              <a:lnSpc>
                <a:spcPct val="115000"/>
              </a:lnSpc>
              <a:spcBef>
                <a:spcPts val="0"/>
              </a:spcBef>
              <a:spcAft>
                <a:spcPts val="0"/>
              </a:spcAft>
              <a:buNone/>
            </a:pPr>
            <a:r>
              <a:rPr lang="it" sz="1200" b="1" dirty="0"/>
              <a:t>then d[v] ←d[u] + c(u, v)</a:t>
            </a:r>
            <a:r>
              <a:rPr lang="it" sz="900" b="1" dirty="0">
                <a:solidFill>
                  <a:srgbClr val="3C78D8"/>
                </a:solidFill>
              </a:rPr>
              <a:t> </a:t>
            </a:r>
            <a:r>
              <a:rPr lang="it" sz="900" b="1" dirty="0">
                <a:solidFill>
                  <a:srgbClr val="38761D"/>
                </a:solidFill>
              </a:rPr>
              <a:t>(set new value of shortest path)</a:t>
            </a:r>
            <a:r>
              <a:rPr lang="it" sz="900" b="1" dirty="0"/>
              <a:t>     </a:t>
            </a:r>
            <a:endParaRPr sz="900" b="1" dirty="0">
              <a:solidFill>
                <a:srgbClr val="38761D"/>
              </a:solidFill>
            </a:endParaRPr>
          </a:p>
          <a:p>
            <a:pPr marL="0" lvl="0" indent="0" algn="l" rtl="0">
              <a:lnSpc>
                <a:spcPct val="115000"/>
              </a:lnSpc>
              <a:spcBef>
                <a:spcPts val="0"/>
              </a:spcBef>
              <a:spcAft>
                <a:spcPts val="0"/>
              </a:spcAft>
              <a:buNone/>
            </a:pPr>
            <a:r>
              <a:rPr lang="it" sz="1200" b="1" dirty="0"/>
              <a:t>return dist</a:t>
            </a:r>
            <a:endParaRPr sz="1200" b="1" dirty="0"/>
          </a:p>
          <a:p>
            <a:pPr marL="0" lvl="0" indent="0" algn="l" rtl="0">
              <a:lnSpc>
                <a:spcPct val="100000"/>
              </a:lnSpc>
              <a:spcBef>
                <a:spcPts val="0"/>
              </a:spcBef>
              <a:spcAft>
                <a:spcPts val="1600"/>
              </a:spcAft>
              <a:buNone/>
            </a:pPr>
            <a:endParaRPr sz="1200" b="1" dirty="0"/>
          </a:p>
        </p:txBody>
      </p:sp>
      <p:cxnSp>
        <p:nvCxnSpPr>
          <p:cNvPr id="843" name="Google Shape;843;p42"/>
          <p:cNvCxnSpPr/>
          <p:nvPr/>
        </p:nvCxnSpPr>
        <p:spPr>
          <a:xfrm>
            <a:off x="4273775" y="1216100"/>
            <a:ext cx="1500" cy="3272400"/>
          </a:xfrm>
          <a:prstGeom prst="straightConnector1">
            <a:avLst/>
          </a:prstGeom>
          <a:noFill/>
          <a:ln w="9525" cap="flat" cmpd="sng">
            <a:solidFill>
              <a:schemeClr val="dk2"/>
            </a:solidFill>
            <a:prstDash val="solid"/>
            <a:round/>
            <a:headEnd type="none" w="med" len="med"/>
            <a:tailEnd type="none" w="med" len="med"/>
          </a:ln>
        </p:spPr>
      </p:cxnSp>
      <p:sp>
        <p:nvSpPr>
          <p:cNvPr id="844" name="Google Shape;844;p42"/>
          <p:cNvSpPr txBox="1"/>
          <p:nvPr/>
        </p:nvSpPr>
        <p:spPr>
          <a:xfrm>
            <a:off x="4273775" y="4488500"/>
            <a:ext cx="4268100" cy="359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t" sz="1100" i="1">
                <a:solidFill>
                  <a:srgbClr val="999999"/>
                </a:solidFill>
                <a:uFill>
                  <a:noFill/>
                </a:uFill>
                <a:hlinkClick r:id="rId3"/>
              </a:rPr>
              <a:t>cartagena99.com</a:t>
            </a:r>
            <a:endParaRPr sz="900" i="1">
              <a:solidFill>
                <a:srgbClr val="999999"/>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48"/>
        <p:cNvGrpSpPr/>
        <p:nvPr/>
      </p:nvGrpSpPr>
      <p:grpSpPr>
        <a:xfrm>
          <a:off x="0" y="0"/>
          <a:ext cx="0" cy="0"/>
          <a:chOff x="0" y="0"/>
          <a:chExt cx="0" cy="0"/>
        </a:xfrm>
      </p:grpSpPr>
      <p:sp>
        <p:nvSpPr>
          <p:cNvPr id="849" name="Google Shape;849;p43"/>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A* Time-Complexity:</a:t>
            </a:r>
            <a:endParaRPr/>
          </a:p>
        </p:txBody>
      </p:sp>
      <p:sp>
        <p:nvSpPr>
          <p:cNvPr id="850" name="Google Shape;850;p43"/>
          <p:cNvSpPr txBox="1">
            <a:spLocks noGrp="1"/>
          </p:cNvSpPr>
          <p:nvPr>
            <p:ph type="body" idx="1"/>
          </p:nvPr>
        </p:nvSpPr>
        <p:spPr>
          <a:xfrm>
            <a:off x="311700" y="1279800"/>
            <a:ext cx="4074900" cy="3666000"/>
          </a:xfrm>
          <a:prstGeom prst="rect">
            <a:avLst/>
          </a:prstGeom>
          <a:noFill/>
        </p:spPr>
        <p:txBody>
          <a:bodyPr spcFirstLastPara="1" wrap="square" lIns="91425" tIns="91425" rIns="91425" bIns="91425" anchor="t" anchorCtr="0">
            <a:noAutofit/>
          </a:bodyPr>
          <a:lstStyle/>
          <a:p>
            <a:pPr marL="352799" lvl="0" indent="-198600" algn="l" rtl="0">
              <a:lnSpc>
                <a:spcPct val="115000"/>
              </a:lnSpc>
              <a:spcBef>
                <a:spcPts val="0"/>
              </a:spcBef>
              <a:spcAft>
                <a:spcPts val="0"/>
              </a:spcAft>
              <a:buSzPts val="1200"/>
              <a:buChar char="●"/>
            </a:pPr>
            <a:r>
              <a:rPr lang="it" sz="1200"/>
              <a:t>Heuristics drives time-complexity</a:t>
            </a:r>
            <a:endParaRPr sz="1200"/>
          </a:p>
          <a:p>
            <a:pPr marL="702000" lvl="1" indent="-198600" algn="l" rtl="0">
              <a:lnSpc>
                <a:spcPct val="115000"/>
              </a:lnSpc>
              <a:spcBef>
                <a:spcPts val="0"/>
              </a:spcBef>
              <a:spcAft>
                <a:spcPts val="0"/>
              </a:spcAft>
              <a:buSzPts val="1200"/>
              <a:buChar char="○"/>
            </a:pPr>
            <a:r>
              <a:rPr lang="it" sz="1200"/>
              <a:t>if h(n) = 0 or a constant factor, then</a:t>
            </a:r>
            <a:endParaRPr sz="1200"/>
          </a:p>
          <a:p>
            <a:pPr marL="1155599" lvl="2" indent="-198600" algn="l" rtl="0">
              <a:lnSpc>
                <a:spcPct val="115000"/>
              </a:lnSpc>
              <a:spcBef>
                <a:spcPts val="0"/>
              </a:spcBef>
              <a:spcAft>
                <a:spcPts val="0"/>
              </a:spcAft>
              <a:buSzPts val="1200"/>
              <a:buChar char="■"/>
            </a:pPr>
            <a:r>
              <a:rPr lang="it" sz="1200"/>
              <a:t>g(n) defines time</a:t>
            </a:r>
            <a:endParaRPr sz="1200"/>
          </a:p>
          <a:p>
            <a:pPr marL="1155599" lvl="2" indent="-198600" algn="l" rtl="0">
              <a:lnSpc>
                <a:spcPct val="150000"/>
              </a:lnSpc>
              <a:spcBef>
                <a:spcPts val="0"/>
              </a:spcBef>
              <a:spcAft>
                <a:spcPts val="0"/>
              </a:spcAft>
              <a:buSzPts val="1200"/>
              <a:buChar char="■"/>
            </a:pPr>
            <a:r>
              <a:rPr lang="it" sz="1200"/>
              <a:t>becomes dijkstra</a:t>
            </a:r>
            <a:endParaRPr sz="1200"/>
          </a:p>
          <a:p>
            <a:pPr marL="352799" lvl="0" indent="-198600" algn="l" rtl="0">
              <a:lnSpc>
                <a:spcPct val="115000"/>
              </a:lnSpc>
              <a:spcBef>
                <a:spcPts val="0"/>
              </a:spcBef>
              <a:spcAft>
                <a:spcPts val="0"/>
              </a:spcAft>
              <a:buSzPts val="1200"/>
              <a:buChar char="●"/>
            </a:pPr>
            <a:r>
              <a:rPr lang="it" sz="1100" b="1"/>
              <a:t>O(|E|) </a:t>
            </a:r>
            <a:r>
              <a:rPr lang="it" sz="1100"/>
              <a:t>or</a:t>
            </a:r>
            <a:r>
              <a:rPr lang="it" sz="1100" b="1"/>
              <a:t> O(b</a:t>
            </a:r>
            <a:r>
              <a:rPr lang="it" sz="1200" b="1" baseline="30000"/>
              <a:t>d</a:t>
            </a:r>
            <a:r>
              <a:rPr lang="it" sz="1100" b="1"/>
              <a:t>)</a:t>
            </a:r>
            <a:r>
              <a:rPr lang="it" sz="1100"/>
              <a:t> depending on context</a:t>
            </a:r>
            <a:endParaRPr sz="1100"/>
          </a:p>
          <a:p>
            <a:pPr marL="702000" lvl="1" indent="-198600" algn="l" rtl="0">
              <a:lnSpc>
                <a:spcPct val="115000"/>
              </a:lnSpc>
              <a:spcBef>
                <a:spcPts val="0"/>
              </a:spcBef>
              <a:spcAft>
                <a:spcPts val="0"/>
              </a:spcAft>
              <a:buSzPts val="1200"/>
              <a:buChar char="○"/>
            </a:pPr>
            <a:r>
              <a:rPr lang="it" sz="1100"/>
              <a:t>b = branching factor</a:t>
            </a:r>
            <a:endParaRPr sz="1100"/>
          </a:p>
          <a:p>
            <a:pPr marL="702000" lvl="1" indent="-198600" algn="l" rtl="0">
              <a:lnSpc>
                <a:spcPct val="150000"/>
              </a:lnSpc>
              <a:spcBef>
                <a:spcPts val="0"/>
              </a:spcBef>
              <a:spcAft>
                <a:spcPts val="0"/>
              </a:spcAft>
              <a:buSzPts val="1200"/>
              <a:buChar char="○"/>
            </a:pPr>
            <a:r>
              <a:rPr lang="it" sz="1100"/>
              <a:t>d = depth of goal node</a:t>
            </a:r>
            <a:endParaRPr sz="1100">
              <a:solidFill>
                <a:schemeClr val="dk1"/>
              </a:solidFill>
            </a:endParaRPr>
          </a:p>
          <a:p>
            <a:pPr marL="352799" lvl="0" indent="-198600" algn="l" rtl="0">
              <a:lnSpc>
                <a:spcPct val="115000"/>
              </a:lnSpc>
              <a:spcBef>
                <a:spcPts val="0"/>
              </a:spcBef>
              <a:spcAft>
                <a:spcPts val="0"/>
              </a:spcAft>
              <a:buSzPts val="1200"/>
              <a:buChar char="●"/>
            </a:pPr>
            <a:r>
              <a:rPr lang="it" sz="1100"/>
              <a:t>A good heuristic prunes away many of the b</a:t>
            </a:r>
            <a:r>
              <a:rPr lang="it" sz="1100" baseline="30000"/>
              <a:t>d</a:t>
            </a:r>
            <a:r>
              <a:rPr lang="it" sz="1100"/>
              <a:t> nodes that an non-informed search would otherwise expand</a:t>
            </a:r>
            <a:endParaRPr sz="1100"/>
          </a:p>
          <a:p>
            <a:pPr marL="352799" lvl="0" indent="-192250" algn="l" rtl="0">
              <a:lnSpc>
                <a:spcPct val="115000"/>
              </a:lnSpc>
              <a:spcBef>
                <a:spcPts val="1000"/>
              </a:spcBef>
              <a:spcAft>
                <a:spcPts val="0"/>
              </a:spcAft>
              <a:buSzPts val="1100"/>
              <a:buChar char="●"/>
            </a:pPr>
            <a:r>
              <a:rPr lang="it" sz="1100"/>
              <a:t>Polynomial time-complexity when search space is tree, single goal state, and heuristics are optimal</a:t>
            </a:r>
            <a:endParaRPr sz="1100"/>
          </a:p>
          <a:p>
            <a:pPr marL="702000" lvl="1" indent="-192250" algn="l" rtl="0">
              <a:lnSpc>
                <a:spcPct val="115000"/>
              </a:lnSpc>
              <a:spcBef>
                <a:spcPts val="0"/>
              </a:spcBef>
              <a:spcAft>
                <a:spcPts val="0"/>
              </a:spcAft>
              <a:buSzPts val="1100"/>
              <a:buChar char="○"/>
            </a:pPr>
            <a:r>
              <a:rPr lang="it" sz="1100"/>
              <a:t>h(n) = |h(n)-h*(n)| = O(log h*(n))</a:t>
            </a:r>
            <a:endParaRPr sz="1100"/>
          </a:p>
          <a:p>
            <a:pPr marL="702000" lvl="1" indent="-192250" algn="l" rtl="0">
              <a:lnSpc>
                <a:spcPct val="115000"/>
              </a:lnSpc>
              <a:spcBef>
                <a:spcPts val="0"/>
              </a:spcBef>
              <a:spcAft>
                <a:spcPts val="0"/>
              </a:spcAft>
              <a:buSzPts val="1100"/>
              <a:buChar char="○"/>
            </a:pPr>
            <a:r>
              <a:rPr lang="it" sz="1100"/>
              <a:t>h* optimal heuristic</a:t>
            </a:r>
            <a:endParaRPr sz="1100"/>
          </a:p>
          <a:p>
            <a:pPr marL="457200" lvl="0" indent="0" algn="l" rtl="0">
              <a:lnSpc>
                <a:spcPct val="100000"/>
              </a:lnSpc>
              <a:spcBef>
                <a:spcPts val="1600"/>
              </a:spcBef>
              <a:spcAft>
                <a:spcPts val="1600"/>
              </a:spcAft>
              <a:buNone/>
            </a:pPr>
            <a:endParaRPr sz="1200"/>
          </a:p>
        </p:txBody>
      </p:sp>
      <p:sp>
        <p:nvSpPr>
          <p:cNvPr id="851" name="Google Shape;851;p43"/>
          <p:cNvSpPr txBox="1">
            <a:spLocks noGrp="1"/>
          </p:cNvSpPr>
          <p:nvPr>
            <p:ph type="body" idx="1"/>
          </p:nvPr>
        </p:nvSpPr>
        <p:spPr>
          <a:xfrm>
            <a:off x="4776025" y="1017725"/>
            <a:ext cx="3996900" cy="3824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it" sz="1200" b="1"/>
              <a:t>Pseudocode :</a:t>
            </a:r>
            <a:endParaRPr sz="800" b="1"/>
          </a:p>
          <a:p>
            <a:pPr marL="0" lvl="0" indent="0" algn="l" rtl="0">
              <a:lnSpc>
                <a:spcPct val="100000"/>
              </a:lnSpc>
              <a:spcBef>
                <a:spcPts val="1600"/>
              </a:spcBef>
              <a:spcAft>
                <a:spcPts val="0"/>
              </a:spcAft>
              <a:buNone/>
            </a:pPr>
            <a:r>
              <a:rPr lang="it" sz="1000" b="1">
                <a:solidFill>
                  <a:srgbClr val="3C78D8"/>
                </a:solidFill>
              </a:rPr>
              <a:t>frontier</a:t>
            </a:r>
            <a:r>
              <a:rPr lang="it" sz="1000">
                <a:solidFill>
                  <a:srgbClr val="3C78D8"/>
                </a:solidFill>
              </a:rPr>
              <a:t> </a:t>
            </a:r>
            <a:r>
              <a:rPr lang="it" sz="1000"/>
              <a:t>= PriorityQueue()</a:t>
            </a:r>
            <a:endParaRPr sz="1000"/>
          </a:p>
          <a:p>
            <a:pPr marL="0" lvl="0" indent="0" algn="l" rtl="0">
              <a:lnSpc>
                <a:spcPct val="100000"/>
              </a:lnSpc>
              <a:spcBef>
                <a:spcPts val="0"/>
              </a:spcBef>
              <a:spcAft>
                <a:spcPts val="0"/>
              </a:spcAft>
              <a:buNone/>
            </a:pPr>
            <a:r>
              <a:rPr lang="it" sz="1000" b="1">
                <a:solidFill>
                  <a:srgbClr val="3C78D8"/>
                </a:solidFill>
              </a:rPr>
              <a:t>frontier</a:t>
            </a:r>
            <a:r>
              <a:rPr lang="it" sz="1000"/>
              <a:t>.put(</a:t>
            </a:r>
            <a:r>
              <a:rPr lang="it" sz="1000" b="1">
                <a:solidFill>
                  <a:srgbClr val="3C78D8"/>
                </a:solidFill>
              </a:rPr>
              <a:t>start</a:t>
            </a:r>
            <a:r>
              <a:rPr lang="it" sz="1000"/>
              <a:t>, 0)</a:t>
            </a:r>
            <a:endParaRPr sz="1000"/>
          </a:p>
          <a:p>
            <a:pPr marL="0" lvl="0" indent="0" algn="l" rtl="0">
              <a:lnSpc>
                <a:spcPct val="100000"/>
              </a:lnSpc>
              <a:spcBef>
                <a:spcPts val="0"/>
              </a:spcBef>
              <a:spcAft>
                <a:spcPts val="0"/>
              </a:spcAft>
              <a:buNone/>
            </a:pPr>
            <a:r>
              <a:rPr lang="it" sz="1000" b="1">
                <a:solidFill>
                  <a:srgbClr val="3C78D8"/>
                </a:solidFill>
              </a:rPr>
              <a:t>came_from</a:t>
            </a:r>
            <a:r>
              <a:rPr lang="it" sz="1000"/>
              <a:t> = {}</a:t>
            </a:r>
            <a:endParaRPr sz="1000"/>
          </a:p>
          <a:p>
            <a:pPr marL="0" lvl="0" indent="0" algn="l" rtl="0">
              <a:lnSpc>
                <a:spcPct val="100000"/>
              </a:lnSpc>
              <a:spcBef>
                <a:spcPts val="0"/>
              </a:spcBef>
              <a:spcAft>
                <a:spcPts val="0"/>
              </a:spcAft>
              <a:buNone/>
            </a:pPr>
            <a:r>
              <a:rPr lang="it" sz="1000" b="1">
                <a:solidFill>
                  <a:srgbClr val="3C78D8"/>
                </a:solidFill>
              </a:rPr>
              <a:t>cost_so_far</a:t>
            </a:r>
            <a:r>
              <a:rPr lang="it" sz="1000"/>
              <a:t> = {}</a:t>
            </a:r>
            <a:endParaRPr sz="1000"/>
          </a:p>
          <a:p>
            <a:pPr marL="0" lvl="0" indent="0" algn="l" rtl="0">
              <a:lnSpc>
                <a:spcPct val="100000"/>
              </a:lnSpc>
              <a:spcBef>
                <a:spcPts val="0"/>
              </a:spcBef>
              <a:spcAft>
                <a:spcPts val="0"/>
              </a:spcAft>
              <a:buNone/>
            </a:pPr>
            <a:r>
              <a:rPr lang="it" sz="1000" b="1">
                <a:solidFill>
                  <a:srgbClr val="3C78D8"/>
                </a:solidFill>
              </a:rPr>
              <a:t>came_from</a:t>
            </a:r>
            <a:r>
              <a:rPr lang="it" sz="1000"/>
              <a:t>[</a:t>
            </a:r>
            <a:r>
              <a:rPr lang="it" sz="1000" b="1">
                <a:solidFill>
                  <a:srgbClr val="3C78D8"/>
                </a:solidFill>
              </a:rPr>
              <a:t>start</a:t>
            </a:r>
            <a:r>
              <a:rPr lang="it" sz="1000"/>
              <a:t>] = None</a:t>
            </a:r>
            <a:endParaRPr sz="1000"/>
          </a:p>
          <a:p>
            <a:pPr marL="0" lvl="0" indent="0" algn="l" rtl="0">
              <a:lnSpc>
                <a:spcPct val="100000"/>
              </a:lnSpc>
              <a:spcBef>
                <a:spcPts val="0"/>
              </a:spcBef>
              <a:spcAft>
                <a:spcPts val="0"/>
              </a:spcAft>
              <a:buNone/>
            </a:pPr>
            <a:r>
              <a:rPr lang="it" sz="1000" b="1">
                <a:solidFill>
                  <a:srgbClr val="3C78D8"/>
                </a:solidFill>
              </a:rPr>
              <a:t>cost_so_far</a:t>
            </a:r>
            <a:r>
              <a:rPr lang="it" sz="1000"/>
              <a:t>[</a:t>
            </a:r>
            <a:r>
              <a:rPr lang="it" sz="1000" b="1">
                <a:solidFill>
                  <a:srgbClr val="3C78D8"/>
                </a:solidFill>
              </a:rPr>
              <a:t>start</a:t>
            </a:r>
            <a:r>
              <a:rPr lang="it" sz="1000"/>
              <a:t>] = 0</a:t>
            </a:r>
            <a:endParaRPr sz="10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r>
              <a:rPr lang="it" sz="1000"/>
              <a:t>while not </a:t>
            </a:r>
            <a:r>
              <a:rPr lang="it" sz="1000" b="1">
                <a:solidFill>
                  <a:srgbClr val="3C78D8"/>
                </a:solidFill>
              </a:rPr>
              <a:t>frontier</a:t>
            </a:r>
            <a:r>
              <a:rPr lang="it" sz="1000"/>
              <a:t>.empty():</a:t>
            </a:r>
            <a:endParaRPr sz="1000"/>
          </a:p>
          <a:p>
            <a:pPr marL="0" lvl="0" indent="0" algn="l" rtl="0">
              <a:lnSpc>
                <a:spcPct val="100000"/>
              </a:lnSpc>
              <a:spcBef>
                <a:spcPts val="0"/>
              </a:spcBef>
              <a:spcAft>
                <a:spcPts val="0"/>
              </a:spcAft>
              <a:buNone/>
            </a:pPr>
            <a:r>
              <a:rPr lang="it" sz="1000"/>
              <a:t>   </a:t>
            </a:r>
            <a:r>
              <a:rPr lang="it" sz="1000" b="1">
                <a:solidFill>
                  <a:srgbClr val="3C78D8"/>
                </a:solidFill>
              </a:rPr>
              <a:t>current</a:t>
            </a:r>
            <a:r>
              <a:rPr lang="it" sz="1000">
                <a:solidFill>
                  <a:srgbClr val="3C78D8"/>
                </a:solidFill>
              </a:rPr>
              <a:t> </a:t>
            </a:r>
            <a:r>
              <a:rPr lang="it" sz="1000"/>
              <a:t>= </a:t>
            </a:r>
            <a:r>
              <a:rPr lang="it" sz="1000" b="1">
                <a:solidFill>
                  <a:srgbClr val="3C78D8"/>
                </a:solidFill>
              </a:rPr>
              <a:t>frontier</a:t>
            </a:r>
            <a:r>
              <a:rPr lang="it" sz="1000"/>
              <a:t>.get()</a:t>
            </a:r>
            <a:endParaRPr sz="10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r>
              <a:rPr lang="it" sz="1000"/>
              <a:t>   if </a:t>
            </a:r>
            <a:r>
              <a:rPr lang="it" sz="1000" b="1">
                <a:solidFill>
                  <a:srgbClr val="3C78D8"/>
                </a:solidFill>
              </a:rPr>
              <a:t>current</a:t>
            </a:r>
            <a:r>
              <a:rPr lang="it" sz="1000">
                <a:solidFill>
                  <a:srgbClr val="3C78D8"/>
                </a:solidFill>
              </a:rPr>
              <a:t> </a:t>
            </a:r>
            <a:r>
              <a:rPr lang="it" sz="1000"/>
              <a:t>== </a:t>
            </a:r>
            <a:r>
              <a:rPr lang="it" sz="1000" b="1">
                <a:solidFill>
                  <a:srgbClr val="3C78D8"/>
                </a:solidFill>
              </a:rPr>
              <a:t>goal</a:t>
            </a:r>
            <a:r>
              <a:rPr lang="it" sz="1000"/>
              <a:t>:</a:t>
            </a:r>
            <a:endParaRPr sz="1000"/>
          </a:p>
          <a:p>
            <a:pPr marL="0" lvl="0" indent="0" algn="l" rtl="0">
              <a:lnSpc>
                <a:spcPct val="100000"/>
              </a:lnSpc>
              <a:spcBef>
                <a:spcPts val="0"/>
              </a:spcBef>
              <a:spcAft>
                <a:spcPts val="0"/>
              </a:spcAft>
              <a:buNone/>
            </a:pPr>
            <a:r>
              <a:rPr lang="it" sz="1000"/>
              <a:t>      break</a:t>
            </a:r>
            <a:endParaRPr sz="1000"/>
          </a:p>
          <a:p>
            <a:pPr marL="0" lvl="0" indent="0" algn="l" rtl="0">
              <a:lnSpc>
                <a:spcPct val="100000"/>
              </a:lnSpc>
              <a:spcBef>
                <a:spcPts val="0"/>
              </a:spcBef>
              <a:spcAft>
                <a:spcPts val="0"/>
              </a:spcAft>
              <a:buNone/>
            </a:pPr>
            <a:r>
              <a:rPr lang="it" sz="1000"/>
              <a:t>   </a:t>
            </a:r>
            <a:endParaRPr sz="1000"/>
          </a:p>
          <a:p>
            <a:pPr marL="0" lvl="0" indent="0" algn="l" rtl="0">
              <a:lnSpc>
                <a:spcPct val="100000"/>
              </a:lnSpc>
              <a:spcBef>
                <a:spcPts val="0"/>
              </a:spcBef>
              <a:spcAft>
                <a:spcPts val="0"/>
              </a:spcAft>
              <a:buNone/>
            </a:pPr>
            <a:r>
              <a:rPr lang="it" sz="1000"/>
              <a:t>   for </a:t>
            </a:r>
            <a:r>
              <a:rPr lang="it" sz="1000" b="1">
                <a:solidFill>
                  <a:srgbClr val="3C78D8"/>
                </a:solidFill>
              </a:rPr>
              <a:t>next</a:t>
            </a:r>
            <a:r>
              <a:rPr lang="it" sz="1000">
                <a:solidFill>
                  <a:srgbClr val="3C78D8"/>
                </a:solidFill>
              </a:rPr>
              <a:t> </a:t>
            </a:r>
            <a:r>
              <a:rPr lang="it" sz="1000"/>
              <a:t>in graph.neighbors(</a:t>
            </a:r>
            <a:r>
              <a:rPr lang="it" sz="1000" b="1">
                <a:solidFill>
                  <a:srgbClr val="3C78D8"/>
                </a:solidFill>
              </a:rPr>
              <a:t>current</a:t>
            </a:r>
            <a:r>
              <a:rPr lang="it" sz="1000"/>
              <a:t>):</a:t>
            </a:r>
            <a:endParaRPr sz="1000"/>
          </a:p>
          <a:p>
            <a:pPr marL="0" lvl="0" indent="0" algn="l" rtl="0">
              <a:lnSpc>
                <a:spcPct val="100000"/>
              </a:lnSpc>
              <a:spcBef>
                <a:spcPts val="0"/>
              </a:spcBef>
              <a:spcAft>
                <a:spcPts val="0"/>
              </a:spcAft>
              <a:buNone/>
            </a:pPr>
            <a:r>
              <a:rPr lang="it" sz="1000"/>
              <a:t>      </a:t>
            </a:r>
            <a:r>
              <a:rPr lang="it" sz="1000" b="1">
                <a:solidFill>
                  <a:srgbClr val="3C78D8"/>
                </a:solidFill>
              </a:rPr>
              <a:t>new_cost</a:t>
            </a:r>
            <a:r>
              <a:rPr lang="it" sz="1000">
                <a:solidFill>
                  <a:srgbClr val="3C78D8"/>
                </a:solidFill>
              </a:rPr>
              <a:t> </a:t>
            </a:r>
            <a:r>
              <a:rPr lang="it" sz="1000"/>
              <a:t>= </a:t>
            </a:r>
            <a:r>
              <a:rPr lang="it" sz="1000" b="1">
                <a:solidFill>
                  <a:srgbClr val="3C78D8"/>
                </a:solidFill>
              </a:rPr>
              <a:t>cost_so_far</a:t>
            </a:r>
            <a:r>
              <a:rPr lang="it" sz="1000"/>
              <a:t>[</a:t>
            </a:r>
            <a:r>
              <a:rPr lang="it" sz="1000" b="1">
                <a:solidFill>
                  <a:srgbClr val="3C78D8"/>
                </a:solidFill>
              </a:rPr>
              <a:t>current</a:t>
            </a:r>
            <a:r>
              <a:rPr lang="it" sz="1000"/>
              <a:t>] + graph.cost(</a:t>
            </a:r>
            <a:r>
              <a:rPr lang="it" sz="1000" b="1">
                <a:solidFill>
                  <a:srgbClr val="3C78D8"/>
                </a:solidFill>
              </a:rPr>
              <a:t>current</a:t>
            </a:r>
            <a:r>
              <a:rPr lang="it" sz="1000"/>
              <a:t>, </a:t>
            </a:r>
            <a:r>
              <a:rPr lang="it" sz="1000" b="1">
                <a:solidFill>
                  <a:srgbClr val="3C78D8"/>
                </a:solidFill>
              </a:rPr>
              <a:t>next</a:t>
            </a:r>
            <a:r>
              <a:rPr lang="it" sz="1000"/>
              <a:t>)</a:t>
            </a:r>
            <a:endParaRPr sz="1000"/>
          </a:p>
          <a:p>
            <a:pPr marL="0" lvl="0" indent="0" algn="l" rtl="0">
              <a:lnSpc>
                <a:spcPct val="100000"/>
              </a:lnSpc>
              <a:spcBef>
                <a:spcPts val="0"/>
              </a:spcBef>
              <a:spcAft>
                <a:spcPts val="0"/>
              </a:spcAft>
              <a:buNone/>
            </a:pPr>
            <a:r>
              <a:rPr lang="it" sz="1000"/>
              <a:t>      if </a:t>
            </a:r>
            <a:r>
              <a:rPr lang="it" sz="1000" b="1">
                <a:solidFill>
                  <a:srgbClr val="3C78D8"/>
                </a:solidFill>
              </a:rPr>
              <a:t>next </a:t>
            </a:r>
            <a:r>
              <a:rPr lang="it" sz="1000"/>
              <a:t>not in </a:t>
            </a:r>
            <a:r>
              <a:rPr lang="it" sz="1000" b="1">
                <a:solidFill>
                  <a:srgbClr val="3C78D8"/>
                </a:solidFill>
              </a:rPr>
              <a:t>cost_so_far </a:t>
            </a:r>
            <a:r>
              <a:rPr lang="it" sz="1000"/>
              <a:t>or </a:t>
            </a:r>
            <a:r>
              <a:rPr lang="it" sz="1000" b="1">
                <a:solidFill>
                  <a:srgbClr val="3C78D8"/>
                </a:solidFill>
              </a:rPr>
              <a:t>new_cost </a:t>
            </a:r>
            <a:r>
              <a:rPr lang="it" sz="1000"/>
              <a:t>&lt; </a:t>
            </a:r>
            <a:r>
              <a:rPr lang="it" sz="1000" b="1">
                <a:solidFill>
                  <a:srgbClr val="3C78D8"/>
                </a:solidFill>
              </a:rPr>
              <a:t>cost_so_far</a:t>
            </a:r>
            <a:r>
              <a:rPr lang="it" sz="1000"/>
              <a:t>[</a:t>
            </a:r>
            <a:r>
              <a:rPr lang="it" sz="1000" b="1">
                <a:solidFill>
                  <a:srgbClr val="3C78D8"/>
                </a:solidFill>
              </a:rPr>
              <a:t>next</a:t>
            </a:r>
            <a:r>
              <a:rPr lang="it" sz="1000"/>
              <a:t>]:</a:t>
            </a:r>
            <a:endParaRPr sz="1000"/>
          </a:p>
          <a:p>
            <a:pPr marL="0" lvl="0" indent="0" algn="l" rtl="0">
              <a:lnSpc>
                <a:spcPct val="100000"/>
              </a:lnSpc>
              <a:spcBef>
                <a:spcPts val="0"/>
              </a:spcBef>
              <a:spcAft>
                <a:spcPts val="0"/>
              </a:spcAft>
              <a:buNone/>
            </a:pPr>
            <a:r>
              <a:rPr lang="it" sz="1000"/>
              <a:t>         </a:t>
            </a:r>
            <a:r>
              <a:rPr lang="it" sz="1000" b="1">
                <a:solidFill>
                  <a:srgbClr val="3C78D8"/>
                </a:solidFill>
              </a:rPr>
              <a:t>cost_so_far</a:t>
            </a:r>
            <a:r>
              <a:rPr lang="it" sz="1000"/>
              <a:t>[</a:t>
            </a:r>
            <a:r>
              <a:rPr lang="it" sz="1000" b="1">
                <a:solidFill>
                  <a:srgbClr val="3C78D8"/>
                </a:solidFill>
              </a:rPr>
              <a:t>next</a:t>
            </a:r>
            <a:r>
              <a:rPr lang="it" sz="1000"/>
              <a:t>] = </a:t>
            </a:r>
            <a:r>
              <a:rPr lang="it" sz="1000" b="1">
                <a:solidFill>
                  <a:srgbClr val="3C78D8"/>
                </a:solidFill>
              </a:rPr>
              <a:t>new_cost</a:t>
            </a:r>
            <a:endParaRPr sz="1000" b="1">
              <a:solidFill>
                <a:srgbClr val="3C78D8"/>
              </a:solidFill>
            </a:endParaRPr>
          </a:p>
          <a:p>
            <a:pPr marL="0" lvl="0" indent="0" algn="l" rtl="0">
              <a:lnSpc>
                <a:spcPct val="100000"/>
              </a:lnSpc>
              <a:spcBef>
                <a:spcPts val="0"/>
              </a:spcBef>
              <a:spcAft>
                <a:spcPts val="0"/>
              </a:spcAft>
              <a:buNone/>
            </a:pPr>
            <a:r>
              <a:rPr lang="it" sz="1000"/>
              <a:t>         priority = </a:t>
            </a:r>
            <a:r>
              <a:rPr lang="it" sz="1000" b="1">
                <a:solidFill>
                  <a:srgbClr val="3C78D8"/>
                </a:solidFill>
              </a:rPr>
              <a:t>new_cost </a:t>
            </a:r>
            <a:r>
              <a:rPr lang="it" sz="1000"/>
              <a:t>+ heuristic(</a:t>
            </a:r>
            <a:r>
              <a:rPr lang="it" sz="1000" b="1">
                <a:solidFill>
                  <a:srgbClr val="3C78D8"/>
                </a:solidFill>
              </a:rPr>
              <a:t>goal</a:t>
            </a:r>
            <a:r>
              <a:rPr lang="it" sz="1000"/>
              <a:t>, </a:t>
            </a:r>
            <a:r>
              <a:rPr lang="it" sz="1000" b="1">
                <a:solidFill>
                  <a:srgbClr val="3C78D8"/>
                </a:solidFill>
              </a:rPr>
              <a:t>next</a:t>
            </a:r>
            <a:r>
              <a:rPr lang="it" sz="1000"/>
              <a:t>)</a:t>
            </a:r>
            <a:endParaRPr sz="1000"/>
          </a:p>
          <a:p>
            <a:pPr marL="0" lvl="0" indent="0" algn="l" rtl="0">
              <a:lnSpc>
                <a:spcPct val="100000"/>
              </a:lnSpc>
              <a:spcBef>
                <a:spcPts val="0"/>
              </a:spcBef>
              <a:spcAft>
                <a:spcPts val="0"/>
              </a:spcAft>
              <a:buNone/>
            </a:pPr>
            <a:r>
              <a:rPr lang="it" sz="1000"/>
              <a:t>         </a:t>
            </a:r>
            <a:r>
              <a:rPr lang="it" sz="1000" b="1">
                <a:solidFill>
                  <a:srgbClr val="3C78D8"/>
                </a:solidFill>
              </a:rPr>
              <a:t>frontier</a:t>
            </a:r>
            <a:r>
              <a:rPr lang="it" sz="1000"/>
              <a:t>.put(</a:t>
            </a:r>
            <a:r>
              <a:rPr lang="it" sz="1000" b="1">
                <a:solidFill>
                  <a:srgbClr val="3C78D8"/>
                </a:solidFill>
              </a:rPr>
              <a:t>next</a:t>
            </a:r>
            <a:r>
              <a:rPr lang="it" sz="1000"/>
              <a:t>, priority)</a:t>
            </a:r>
            <a:endParaRPr sz="1000"/>
          </a:p>
          <a:p>
            <a:pPr marL="0" lvl="0" indent="0" algn="l" rtl="0">
              <a:lnSpc>
                <a:spcPct val="100000"/>
              </a:lnSpc>
              <a:spcBef>
                <a:spcPts val="0"/>
              </a:spcBef>
              <a:spcAft>
                <a:spcPts val="0"/>
              </a:spcAft>
              <a:buNone/>
            </a:pPr>
            <a:r>
              <a:rPr lang="it" sz="1000"/>
              <a:t>         </a:t>
            </a:r>
            <a:r>
              <a:rPr lang="it" sz="1000" b="1">
                <a:solidFill>
                  <a:srgbClr val="3C78D8"/>
                </a:solidFill>
              </a:rPr>
              <a:t>came_from</a:t>
            </a:r>
            <a:r>
              <a:rPr lang="it" sz="1000"/>
              <a:t>[</a:t>
            </a:r>
            <a:r>
              <a:rPr lang="it" sz="1000" b="1">
                <a:solidFill>
                  <a:srgbClr val="3C78D8"/>
                </a:solidFill>
              </a:rPr>
              <a:t>next</a:t>
            </a:r>
            <a:r>
              <a:rPr lang="it" sz="1000"/>
              <a:t>] = </a:t>
            </a:r>
            <a:r>
              <a:rPr lang="it" sz="1000" b="1">
                <a:solidFill>
                  <a:srgbClr val="3C78D8"/>
                </a:solidFill>
              </a:rPr>
              <a:t>current</a:t>
            </a:r>
            <a:endParaRPr sz="1000" b="1">
              <a:solidFill>
                <a:srgbClr val="3C78D8"/>
              </a:solidFill>
            </a:endParaRPr>
          </a:p>
        </p:txBody>
      </p:sp>
      <p:cxnSp>
        <p:nvCxnSpPr>
          <p:cNvPr id="852" name="Google Shape;852;p43"/>
          <p:cNvCxnSpPr/>
          <p:nvPr/>
        </p:nvCxnSpPr>
        <p:spPr>
          <a:xfrm>
            <a:off x="4516350" y="1279800"/>
            <a:ext cx="9300" cy="3412800"/>
          </a:xfrm>
          <a:prstGeom prst="straightConnector1">
            <a:avLst/>
          </a:prstGeom>
          <a:noFill/>
          <a:ln w="9525" cap="flat" cmpd="sng">
            <a:solidFill>
              <a:schemeClr val="dk2"/>
            </a:solidFill>
            <a:prstDash val="solid"/>
            <a:round/>
            <a:headEnd type="none" w="med" len="med"/>
            <a:tailEnd type="none" w="med" len="med"/>
          </a:ln>
        </p:spPr>
      </p:cxnSp>
      <p:sp>
        <p:nvSpPr>
          <p:cNvPr id="853" name="Google Shape;853;p43"/>
          <p:cNvSpPr txBox="1"/>
          <p:nvPr/>
        </p:nvSpPr>
        <p:spPr>
          <a:xfrm>
            <a:off x="4655400" y="4650150"/>
            <a:ext cx="3903300" cy="249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t" sz="1000" i="1">
                <a:solidFill>
                  <a:srgbClr val="999999"/>
                </a:solidFill>
                <a:uFill>
                  <a:noFill/>
                </a:uFill>
                <a:hlinkClick r:id="rId3"/>
              </a:rPr>
              <a:t>redblobgames.com</a:t>
            </a:r>
            <a:endParaRPr sz="1000" i="1">
              <a:solidFill>
                <a:srgbClr val="999999"/>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57"/>
        <p:cNvGrpSpPr/>
        <p:nvPr/>
      </p:nvGrpSpPr>
      <p:grpSpPr>
        <a:xfrm>
          <a:off x="0" y="0"/>
          <a:ext cx="0" cy="0"/>
          <a:chOff x="0" y="0"/>
          <a:chExt cx="0" cy="0"/>
        </a:xfrm>
      </p:grpSpPr>
      <p:sp>
        <p:nvSpPr>
          <p:cNvPr id="858" name="Google Shape;858;p44"/>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it"/>
              <a:t>Space-Complexity:</a:t>
            </a:r>
            <a:endParaRPr/>
          </a:p>
        </p:txBody>
      </p:sp>
      <p:sp>
        <p:nvSpPr>
          <p:cNvPr id="859" name="Google Shape;859;p44"/>
          <p:cNvSpPr txBox="1">
            <a:spLocks noGrp="1"/>
          </p:cNvSpPr>
          <p:nvPr>
            <p:ph type="body" idx="1"/>
          </p:nvPr>
        </p:nvSpPr>
        <p:spPr>
          <a:xfrm>
            <a:off x="311700" y="1152475"/>
            <a:ext cx="4324200" cy="3793200"/>
          </a:xfrm>
          <a:prstGeom prst="rect">
            <a:avLst/>
          </a:prstGeom>
          <a:noFill/>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400" b="1"/>
              <a:t>Dijkstra:</a:t>
            </a:r>
            <a:r>
              <a:rPr lang="it" sz="1400"/>
              <a:t> </a:t>
            </a:r>
            <a:endParaRPr sz="1400"/>
          </a:p>
          <a:p>
            <a:pPr marL="457200" lvl="0" indent="-317500" algn="l" rtl="0">
              <a:lnSpc>
                <a:spcPct val="115000"/>
              </a:lnSpc>
              <a:spcBef>
                <a:spcPts val="1000"/>
              </a:spcBef>
              <a:spcAft>
                <a:spcPts val="0"/>
              </a:spcAft>
              <a:buSzPts val="1400"/>
              <a:buChar char="●"/>
            </a:pPr>
            <a:r>
              <a:rPr lang="it" sz="1400"/>
              <a:t>Can vary somewhat depending on data structures implemented, but generally considered to be O(V).</a:t>
            </a:r>
            <a:endParaRPr sz="1400"/>
          </a:p>
          <a:p>
            <a:pPr marL="457200" lvl="0" indent="-317500" algn="l" rtl="0">
              <a:lnSpc>
                <a:spcPct val="115000"/>
              </a:lnSpc>
              <a:spcBef>
                <a:spcPts val="1000"/>
              </a:spcBef>
              <a:spcAft>
                <a:spcPts val="0"/>
              </a:spcAft>
              <a:buSzPts val="1400"/>
              <a:buChar char="●"/>
            </a:pPr>
            <a:r>
              <a:rPr lang="it" sz="1400"/>
              <a:t>Given the MinHeap/Priority Queue example:</a:t>
            </a:r>
            <a:endParaRPr sz="1400"/>
          </a:p>
          <a:p>
            <a:pPr marL="457200" lvl="0" indent="0" algn="l" rtl="0">
              <a:lnSpc>
                <a:spcPct val="115000"/>
              </a:lnSpc>
              <a:spcBef>
                <a:spcPts val="1600"/>
              </a:spcBef>
              <a:spcAft>
                <a:spcPts val="0"/>
              </a:spcAft>
              <a:buNone/>
            </a:pPr>
            <a:r>
              <a:rPr lang="it"/>
              <a:t>  </a:t>
            </a:r>
            <a:r>
              <a:rPr lang="it" b="1"/>
              <a:t>o</a:t>
            </a:r>
            <a:r>
              <a:rPr lang="it" sz="1400" b="1"/>
              <a:t>verall space-complexity:</a:t>
            </a:r>
            <a:endParaRPr sz="1400" b="1"/>
          </a:p>
          <a:p>
            <a:pPr marL="914400" lvl="0" indent="0" algn="l" rtl="0">
              <a:lnSpc>
                <a:spcPct val="115000"/>
              </a:lnSpc>
              <a:spcBef>
                <a:spcPts val="0"/>
              </a:spcBef>
              <a:spcAft>
                <a:spcPts val="0"/>
              </a:spcAft>
              <a:buNone/>
            </a:pPr>
            <a:r>
              <a:rPr lang="it" sz="1400"/>
              <a:t>= O(V) + O(V) </a:t>
            </a:r>
            <a:endParaRPr sz="1400"/>
          </a:p>
          <a:p>
            <a:pPr marL="914400" lvl="0" indent="0" algn="l" rtl="0">
              <a:lnSpc>
                <a:spcPct val="115000"/>
              </a:lnSpc>
              <a:spcBef>
                <a:spcPts val="0"/>
              </a:spcBef>
              <a:spcAft>
                <a:spcPts val="0"/>
              </a:spcAft>
              <a:buNone/>
            </a:pPr>
            <a:r>
              <a:rPr lang="it" sz="1400"/>
              <a:t>= O(2V)</a:t>
            </a:r>
            <a:endParaRPr sz="1400"/>
          </a:p>
          <a:p>
            <a:pPr marL="914400" lvl="0" indent="0" algn="l" rtl="0">
              <a:lnSpc>
                <a:spcPct val="115000"/>
              </a:lnSpc>
              <a:spcBef>
                <a:spcPts val="0"/>
              </a:spcBef>
              <a:spcAft>
                <a:spcPts val="0"/>
              </a:spcAft>
              <a:buNone/>
            </a:pPr>
            <a:r>
              <a:rPr lang="it" sz="1400" b="1"/>
              <a:t>= O(V)</a:t>
            </a:r>
            <a:endParaRPr sz="1400" b="1"/>
          </a:p>
          <a:p>
            <a:pPr marL="0" lvl="0" indent="0" algn="l" rtl="0">
              <a:lnSpc>
                <a:spcPct val="100000"/>
              </a:lnSpc>
              <a:spcBef>
                <a:spcPts val="0"/>
              </a:spcBef>
              <a:spcAft>
                <a:spcPts val="1600"/>
              </a:spcAft>
              <a:buNone/>
            </a:pPr>
            <a:endParaRPr sz="1600"/>
          </a:p>
        </p:txBody>
      </p:sp>
      <p:sp>
        <p:nvSpPr>
          <p:cNvPr id="860" name="Google Shape;860;p44"/>
          <p:cNvSpPr txBox="1"/>
          <p:nvPr/>
        </p:nvSpPr>
        <p:spPr>
          <a:xfrm>
            <a:off x="4603850" y="1109350"/>
            <a:ext cx="4198500" cy="379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b="1">
                <a:solidFill>
                  <a:schemeClr val="dk2"/>
                </a:solidFill>
              </a:rPr>
              <a:t>A*</a:t>
            </a:r>
            <a:r>
              <a:rPr lang="it">
                <a:solidFill>
                  <a:schemeClr val="dk2"/>
                </a:solidFill>
              </a:rPr>
              <a:t>:</a:t>
            </a:r>
            <a:endParaRPr>
              <a:solidFill>
                <a:schemeClr val="dk2"/>
              </a:solidFill>
            </a:endParaRPr>
          </a:p>
          <a:p>
            <a:pPr marL="457200" lvl="0" indent="-317500" algn="l" rtl="0">
              <a:spcBef>
                <a:spcPts val="1600"/>
              </a:spcBef>
              <a:spcAft>
                <a:spcPts val="0"/>
              </a:spcAft>
              <a:buClr>
                <a:schemeClr val="dk2"/>
              </a:buClr>
              <a:buSzPts val="1400"/>
              <a:buChar char="●"/>
            </a:pPr>
            <a:r>
              <a:rPr lang="it">
                <a:solidFill>
                  <a:schemeClr val="dk2"/>
                </a:solidFill>
              </a:rPr>
              <a:t>space considered the major drawback for this efficient algorithm as it stores all generated nodes in memory </a:t>
            </a:r>
            <a:endParaRPr>
              <a:solidFill>
                <a:schemeClr val="dk2"/>
              </a:solidFill>
            </a:endParaRPr>
          </a:p>
          <a:p>
            <a:pPr marL="457200" lvl="0" indent="-317500" algn="l" rtl="0">
              <a:spcBef>
                <a:spcPts val="1000"/>
              </a:spcBef>
              <a:spcAft>
                <a:spcPts val="0"/>
              </a:spcAft>
              <a:buClr>
                <a:schemeClr val="dk2"/>
              </a:buClr>
              <a:buSzPts val="1400"/>
              <a:buChar char="●"/>
            </a:pPr>
            <a:r>
              <a:rPr lang="it">
                <a:solidFill>
                  <a:schemeClr val="dk2"/>
                </a:solidFill>
              </a:rPr>
              <a:t>this limitation has promoted the development of memory-bounded heuristic searches such as iterative deepening A* and the like</a:t>
            </a:r>
            <a:endParaRPr b="1">
              <a:solidFill>
                <a:schemeClr val="dk2"/>
              </a:solidFill>
            </a:endParaRPr>
          </a:p>
          <a:p>
            <a:pPr marL="457200" lvl="0" indent="0" algn="l" rtl="0">
              <a:lnSpc>
                <a:spcPct val="115000"/>
              </a:lnSpc>
              <a:spcBef>
                <a:spcPts val="1600"/>
              </a:spcBef>
              <a:spcAft>
                <a:spcPts val="0"/>
              </a:spcAft>
              <a:buNone/>
            </a:pPr>
            <a:r>
              <a:rPr lang="it" b="1">
                <a:solidFill>
                  <a:schemeClr val="dk2"/>
                </a:solidFill>
              </a:rPr>
              <a:t>Overall space-complexity: </a:t>
            </a:r>
            <a:endParaRPr b="1">
              <a:solidFill>
                <a:schemeClr val="dk2"/>
              </a:solidFill>
            </a:endParaRPr>
          </a:p>
          <a:p>
            <a:pPr marL="914400" lvl="0" indent="0" algn="l" rtl="0">
              <a:lnSpc>
                <a:spcPct val="115000"/>
              </a:lnSpc>
              <a:spcBef>
                <a:spcPts val="0"/>
              </a:spcBef>
              <a:spcAft>
                <a:spcPts val="0"/>
              </a:spcAft>
              <a:buNone/>
            </a:pPr>
            <a:r>
              <a:rPr lang="it">
                <a:solidFill>
                  <a:schemeClr val="dk2"/>
                </a:solidFill>
              </a:rPr>
              <a:t>= O(V) </a:t>
            </a:r>
            <a:endParaRPr>
              <a:solidFill>
                <a:schemeClr val="dk2"/>
              </a:solidFill>
            </a:endParaRPr>
          </a:p>
          <a:p>
            <a:pPr marL="914400" lvl="0" indent="0" algn="l" rtl="0">
              <a:lnSpc>
                <a:spcPct val="115000"/>
              </a:lnSpc>
              <a:spcBef>
                <a:spcPts val="0"/>
              </a:spcBef>
              <a:spcAft>
                <a:spcPts val="0"/>
              </a:spcAft>
              <a:buNone/>
            </a:pPr>
            <a:r>
              <a:rPr lang="it" b="1">
                <a:solidFill>
                  <a:schemeClr val="dk2"/>
                </a:solidFill>
              </a:rPr>
              <a:t>= O(b</a:t>
            </a:r>
            <a:r>
              <a:rPr lang="it" b="1" baseline="30000">
                <a:solidFill>
                  <a:schemeClr val="dk2"/>
                </a:solidFill>
              </a:rPr>
              <a:t>d</a:t>
            </a:r>
            <a:r>
              <a:rPr lang="it" b="1">
                <a:solidFill>
                  <a:schemeClr val="dk2"/>
                </a:solidFill>
              </a:rPr>
              <a:t>)</a:t>
            </a:r>
            <a:endParaRPr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64"/>
        <p:cNvGrpSpPr/>
        <p:nvPr/>
      </p:nvGrpSpPr>
      <p:grpSpPr>
        <a:xfrm>
          <a:off x="0" y="0"/>
          <a:ext cx="0" cy="0"/>
          <a:chOff x="0" y="0"/>
          <a:chExt cx="0" cy="0"/>
        </a:xfrm>
      </p:grpSpPr>
      <p:sp>
        <p:nvSpPr>
          <p:cNvPr id="865" name="Google Shape;865;p4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
              <a:t>Examples of Impact</a:t>
            </a:r>
            <a:endParaRPr/>
          </a:p>
        </p:txBody>
      </p:sp>
      <p:sp>
        <p:nvSpPr>
          <p:cNvPr id="866" name="Google Shape;866;p4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a:t>Presented by Kadin Unger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70"/>
        <p:cNvGrpSpPr/>
        <p:nvPr/>
      </p:nvGrpSpPr>
      <p:grpSpPr>
        <a:xfrm>
          <a:off x="0" y="0"/>
          <a:ext cx="0" cy="0"/>
          <a:chOff x="0" y="0"/>
          <a:chExt cx="0" cy="0"/>
        </a:xfrm>
      </p:grpSpPr>
      <p:sp>
        <p:nvSpPr>
          <p:cNvPr id="871" name="Google Shape;871;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Environmental Impact</a:t>
            </a:r>
            <a:endParaRPr/>
          </a:p>
        </p:txBody>
      </p:sp>
      <p:sp>
        <p:nvSpPr>
          <p:cNvPr id="872" name="Google Shape;872;p46"/>
          <p:cNvSpPr txBox="1">
            <a:spLocks noGrp="1"/>
          </p:cNvSpPr>
          <p:nvPr>
            <p:ph type="body" idx="1"/>
          </p:nvPr>
        </p:nvSpPr>
        <p:spPr>
          <a:xfrm>
            <a:off x="374150" y="1136875"/>
            <a:ext cx="5047500" cy="36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Public Transportation - Finding the most efficient path from bus stop A, to bus stop B.</a:t>
            </a:r>
            <a:endParaRPr/>
          </a:p>
          <a:p>
            <a:pPr marL="457200" lvl="0" indent="-342900" algn="l" rtl="0">
              <a:spcBef>
                <a:spcPts val="0"/>
              </a:spcBef>
              <a:spcAft>
                <a:spcPts val="0"/>
              </a:spcAft>
              <a:buSzPts val="1800"/>
              <a:buChar char="●"/>
            </a:pPr>
            <a:r>
              <a:rPr lang="it"/>
              <a:t>Also relates to city planning, efficiency in the planning stages helps to provide a better foundation for the city overall</a:t>
            </a:r>
            <a:endParaRPr/>
          </a:p>
          <a:p>
            <a:pPr marL="457200" lvl="0" indent="-342900" algn="l" rtl="0">
              <a:spcBef>
                <a:spcPts val="0"/>
              </a:spcBef>
              <a:spcAft>
                <a:spcPts val="0"/>
              </a:spcAft>
              <a:buSzPts val="1800"/>
              <a:buChar char="●"/>
            </a:pPr>
            <a:r>
              <a:rPr lang="it"/>
              <a:t>Animation of a use for the algorithm A* in a city, where the distance between point A and point B is calculated on the fly.</a:t>
            </a:r>
            <a:endParaRPr/>
          </a:p>
        </p:txBody>
      </p:sp>
      <p:pic>
        <p:nvPicPr>
          <p:cNvPr id="873" name="Google Shape;873;p46"/>
          <p:cNvPicPr preferRelativeResize="0"/>
          <p:nvPr/>
        </p:nvPicPr>
        <p:blipFill>
          <a:blip r:embed="rId3">
            <a:alphaModFix/>
          </a:blip>
          <a:stretch>
            <a:fillRect/>
          </a:stretch>
        </p:blipFill>
        <p:spPr>
          <a:xfrm>
            <a:off x="5746625" y="567588"/>
            <a:ext cx="2720739" cy="3820975"/>
          </a:xfrm>
          <a:prstGeom prst="rect">
            <a:avLst/>
          </a:prstGeom>
          <a:noFill/>
          <a:ln>
            <a:noFill/>
          </a:ln>
        </p:spPr>
      </p:pic>
      <p:sp>
        <p:nvSpPr>
          <p:cNvPr id="874" name="Google Shape;874;p46"/>
          <p:cNvSpPr txBox="1"/>
          <p:nvPr/>
        </p:nvSpPr>
        <p:spPr>
          <a:xfrm>
            <a:off x="5746625" y="4388575"/>
            <a:ext cx="28011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200" i="1">
                <a:solidFill>
                  <a:schemeClr val="dk2"/>
                </a:solidFill>
              </a:rPr>
              <a:t>Demonstration &amp; Animation by Andrei Kashcha</a:t>
            </a:r>
            <a:endParaRPr sz="1200" i="1">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78"/>
        <p:cNvGrpSpPr/>
        <p:nvPr/>
      </p:nvGrpSpPr>
      <p:grpSpPr>
        <a:xfrm>
          <a:off x="0" y="0"/>
          <a:ext cx="0" cy="0"/>
          <a:chOff x="0" y="0"/>
          <a:chExt cx="0" cy="0"/>
        </a:xfrm>
      </p:grpSpPr>
      <p:sp>
        <p:nvSpPr>
          <p:cNvPr id="879" name="Google Shape;879;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Scientific Impact</a:t>
            </a:r>
            <a:endParaRPr/>
          </a:p>
        </p:txBody>
      </p:sp>
      <p:sp>
        <p:nvSpPr>
          <p:cNvPr id="880" name="Google Shape;880;p47"/>
          <p:cNvSpPr txBox="1">
            <a:spLocks noGrp="1"/>
          </p:cNvSpPr>
          <p:nvPr>
            <p:ph type="body" idx="1"/>
          </p:nvPr>
        </p:nvSpPr>
        <p:spPr>
          <a:xfrm>
            <a:off x="311700" y="1152475"/>
            <a:ext cx="5776200" cy="2379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Epidemiology - The study of epidemics and disease control. Helps to organize and allocate resources and medicine more accurately to help and to prevent the spread of diseases.</a:t>
            </a:r>
            <a:endParaRPr/>
          </a:p>
          <a:p>
            <a:pPr marL="914400" lvl="0" indent="-342900" algn="l" rtl="0">
              <a:spcBef>
                <a:spcPts val="0"/>
              </a:spcBef>
              <a:spcAft>
                <a:spcPts val="0"/>
              </a:spcAft>
              <a:buSzPts val="1800"/>
              <a:buAutoNum type="arabicPeriod"/>
            </a:pPr>
            <a:r>
              <a:rPr lang="it"/>
              <a:t>Vertices are represented by humans</a:t>
            </a:r>
            <a:endParaRPr/>
          </a:p>
          <a:p>
            <a:pPr marL="914400" lvl="0" indent="-342900" algn="l" rtl="0">
              <a:spcBef>
                <a:spcPts val="0"/>
              </a:spcBef>
              <a:spcAft>
                <a:spcPts val="0"/>
              </a:spcAft>
              <a:buSzPts val="1800"/>
              <a:buAutoNum type="arabicPeriod"/>
            </a:pPr>
            <a:r>
              <a:rPr lang="it"/>
              <a:t>Edges are represented by each person’s potential contacts</a:t>
            </a:r>
            <a:endParaRPr/>
          </a:p>
          <a:p>
            <a:pPr marL="1828800" lvl="0" indent="0" algn="l" rtl="0">
              <a:spcBef>
                <a:spcPts val="1600"/>
              </a:spcBef>
              <a:spcAft>
                <a:spcPts val="1600"/>
              </a:spcAft>
              <a:buNone/>
            </a:pPr>
            <a:endParaRPr/>
          </a:p>
        </p:txBody>
      </p:sp>
      <p:pic>
        <p:nvPicPr>
          <p:cNvPr id="881" name="Google Shape;881;p47"/>
          <p:cNvPicPr preferRelativeResize="0"/>
          <p:nvPr/>
        </p:nvPicPr>
        <p:blipFill rotWithShape="1">
          <a:blip r:embed="rId3">
            <a:alphaModFix/>
          </a:blip>
          <a:srcRect l="6032" b="6173"/>
          <a:stretch/>
        </p:blipFill>
        <p:spPr>
          <a:xfrm>
            <a:off x="6236200" y="1017725"/>
            <a:ext cx="2744400" cy="2075150"/>
          </a:xfrm>
          <a:prstGeom prst="rect">
            <a:avLst/>
          </a:prstGeom>
          <a:noFill/>
          <a:ln>
            <a:noFill/>
          </a:ln>
        </p:spPr>
      </p:pic>
      <p:sp>
        <p:nvSpPr>
          <p:cNvPr id="882" name="Google Shape;882;p47"/>
          <p:cNvSpPr txBox="1"/>
          <p:nvPr/>
        </p:nvSpPr>
        <p:spPr>
          <a:xfrm>
            <a:off x="388500" y="3571275"/>
            <a:ext cx="8367000" cy="14673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2"/>
              </a:buClr>
              <a:buSzPts val="1800"/>
              <a:buChar char="●"/>
            </a:pPr>
            <a:r>
              <a:rPr lang="it" sz="1800">
                <a:solidFill>
                  <a:schemeClr val="dk2"/>
                </a:solidFill>
              </a:rPr>
              <a:t>Hazardous Material Transportation - Dijkstra’s Algorithm was used to transport hazardous materials across enemy lines with the assumption that there were going to be complications and rerouting would be necessary.</a:t>
            </a:r>
            <a:endParaRPr sz="1800">
              <a:solidFill>
                <a:schemeClr val="dk2"/>
              </a:solidFill>
            </a:endParaRPr>
          </a:p>
          <a:p>
            <a:pPr marL="0" lvl="0" indent="0" algn="l" rtl="0">
              <a:spcBef>
                <a:spcPts val="1600"/>
              </a:spcBef>
              <a:spcAft>
                <a:spcPts val="0"/>
              </a:spcAft>
              <a:buNone/>
            </a:pPr>
            <a:endParaRPr/>
          </a:p>
        </p:txBody>
      </p:sp>
      <p:sp>
        <p:nvSpPr>
          <p:cNvPr id="883" name="Google Shape;883;p47"/>
          <p:cNvSpPr txBox="1"/>
          <p:nvPr/>
        </p:nvSpPr>
        <p:spPr>
          <a:xfrm>
            <a:off x="6207400" y="3117425"/>
            <a:ext cx="28020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200"/>
              <a:t>Laksman Veeravagu, Luis Barrera</a:t>
            </a:r>
            <a:endParaRPr sz="12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87"/>
        <p:cNvGrpSpPr/>
        <p:nvPr/>
      </p:nvGrpSpPr>
      <p:grpSpPr>
        <a:xfrm>
          <a:off x="0" y="0"/>
          <a:ext cx="0" cy="0"/>
          <a:chOff x="0" y="0"/>
          <a:chExt cx="0" cy="0"/>
        </a:xfrm>
      </p:grpSpPr>
      <p:sp>
        <p:nvSpPr>
          <p:cNvPr id="888" name="Google Shape;888;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Economic Impact</a:t>
            </a:r>
            <a:endParaRPr/>
          </a:p>
        </p:txBody>
      </p:sp>
      <p:sp>
        <p:nvSpPr>
          <p:cNvPr id="889" name="Google Shape;889;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Critical Path Method (CMP) - Dijkstra’s Algorithm is used to reduce project length time in construction, networking, and many other fields that involve large scale projects.</a:t>
            </a:r>
            <a:endParaRPr/>
          </a:p>
          <a:p>
            <a:pPr marL="457200" lvl="0" indent="-342900" algn="l" rtl="0">
              <a:spcBef>
                <a:spcPts val="0"/>
              </a:spcBef>
              <a:spcAft>
                <a:spcPts val="0"/>
              </a:spcAft>
              <a:buSzPts val="1800"/>
              <a:buChar char="●"/>
            </a:pPr>
            <a:r>
              <a:rPr lang="it"/>
              <a:t>CPMs can help to speed up processes and increase efficiency in the fields mentioned above. Leads to quicker completion times and rewards the companies that adequately planned ahead by saving them money due to the increased efficiency.</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93"/>
        <p:cNvGrpSpPr/>
        <p:nvPr/>
      </p:nvGrpSpPr>
      <p:grpSpPr>
        <a:xfrm>
          <a:off x="0" y="0"/>
          <a:ext cx="0" cy="0"/>
          <a:chOff x="0" y="0"/>
          <a:chExt cx="0" cy="0"/>
        </a:xfrm>
      </p:grpSpPr>
      <p:sp>
        <p:nvSpPr>
          <p:cNvPr id="894" name="Google Shape;894;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Technological Impact</a:t>
            </a:r>
            <a:endParaRPr/>
          </a:p>
        </p:txBody>
      </p:sp>
      <p:sp>
        <p:nvSpPr>
          <p:cNvPr id="895" name="Google Shape;895;p4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Distant-Vector Routing Protocol</a:t>
            </a:r>
            <a:endParaRPr/>
          </a:p>
          <a:p>
            <a:pPr marL="914400" lvl="0" indent="-342900" algn="l" rtl="0">
              <a:spcBef>
                <a:spcPts val="0"/>
              </a:spcBef>
              <a:spcAft>
                <a:spcPts val="0"/>
              </a:spcAft>
              <a:buSzPts val="1800"/>
              <a:buAutoNum type="alphaLcPeriod"/>
            </a:pPr>
            <a:r>
              <a:rPr lang="it"/>
              <a:t>Routing Information Protocol - Algorithm A* and Bellman-Ford Algorithms are used to find the quickest path from a source network to a destination network.</a:t>
            </a:r>
            <a:endParaRPr/>
          </a:p>
          <a:p>
            <a:pPr marL="914400" lvl="0" indent="-342900" algn="l" rtl="0">
              <a:spcBef>
                <a:spcPts val="0"/>
              </a:spcBef>
              <a:spcAft>
                <a:spcPts val="0"/>
              </a:spcAft>
              <a:buSzPts val="1800"/>
              <a:buAutoNum type="alphaLcPeriod"/>
            </a:pPr>
            <a:r>
              <a:rPr lang="it"/>
              <a:t>Interior Gateway Routing Protocol - Similarly to above, Algorithm A* and Bellman-Ford algorithms are used in Interior Gateway Routing Protocol, but in this instance we are transferring packets within an autonomous networking system.</a:t>
            </a:r>
            <a:endParaRPr/>
          </a:p>
          <a:p>
            <a:pPr marL="457200" lvl="0" indent="-342900" algn="l" rtl="0">
              <a:spcBef>
                <a:spcPts val="0"/>
              </a:spcBef>
              <a:spcAft>
                <a:spcPts val="0"/>
              </a:spcAft>
              <a:buSzPts val="1800"/>
              <a:buChar char="●"/>
            </a:pPr>
            <a:r>
              <a:rPr lang="it"/>
              <a:t>Link-State Routing Protocol - Dijkstra’s algorithm is the working principle in packet switching networks for computer communications.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99"/>
        <p:cNvGrpSpPr/>
        <p:nvPr/>
      </p:nvGrpSpPr>
      <p:grpSpPr>
        <a:xfrm>
          <a:off x="0" y="0"/>
          <a:ext cx="0" cy="0"/>
          <a:chOff x="0" y="0"/>
          <a:chExt cx="0" cy="0"/>
        </a:xfrm>
      </p:grpSpPr>
      <p:sp>
        <p:nvSpPr>
          <p:cNvPr id="900" name="Google Shape;900;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Entertainment Impact</a:t>
            </a:r>
            <a:endParaRPr/>
          </a:p>
        </p:txBody>
      </p:sp>
      <p:sp>
        <p:nvSpPr>
          <p:cNvPr id="901" name="Google Shape;901;p50"/>
          <p:cNvSpPr txBox="1">
            <a:spLocks noGrp="1"/>
          </p:cNvSpPr>
          <p:nvPr>
            <p:ph type="body" idx="1"/>
          </p:nvPr>
        </p:nvSpPr>
        <p:spPr>
          <a:xfrm>
            <a:off x="381850" y="1132525"/>
            <a:ext cx="39201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Artificial Intelligence - Algorithm A* is often used in movement of enemy artificial intelligence, for instance, when an enemy is following you.</a:t>
            </a:r>
            <a:endParaRPr/>
          </a:p>
        </p:txBody>
      </p:sp>
      <p:pic>
        <p:nvPicPr>
          <p:cNvPr id="902" name="Google Shape;902;p50"/>
          <p:cNvPicPr preferRelativeResize="0"/>
          <p:nvPr/>
        </p:nvPicPr>
        <p:blipFill rotWithShape="1">
          <a:blip r:embed="rId3">
            <a:alphaModFix/>
          </a:blip>
          <a:srcRect l="4529" r="5429"/>
          <a:stretch/>
        </p:blipFill>
        <p:spPr>
          <a:xfrm>
            <a:off x="4662875" y="1132513"/>
            <a:ext cx="4260300" cy="2878484"/>
          </a:xfrm>
          <a:prstGeom prst="rect">
            <a:avLst/>
          </a:prstGeom>
          <a:noFill/>
          <a:ln>
            <a:noFill/>
          </a:ln>
        </p:spPr>
      </p:pic>
      <p:sp>
        <p:nvSpPr>
          <p:cNvPr id="903" name="Google Shape;903;p50"/>
          <p:cNvSpPr txBox="1"/>
          <p:nvPr/>
        </p:nvSpPr>
        <p:spPr>
          <a:xfrm>
            <a:off x="4572000" y="4011000"/>
            <a:ext cx="4260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200" i="1">
                <a:solidFill>
                  <a:schemeClr val="dk2"/>
                </a:solidFill>
              </a:rPr>
              <a:t>Crypt Crawlers</a:t>
            </a:r>
            <a:endParaRPr sz="1200" i="1"/>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907"/>
        <p:cNvGrpSpPr/>
        <p:nvPr/>
      </p:nvGrpSpPr>
      <p:grpSpPr>
        <a:xfrm>
          <a:off x="0" y="0"/>
          <a:ext cx="0" cy="0"/>
          <a:chOff x="0" y="0"/>
          <a:chExt cx="0" cy="0"/>
        </a:xfrm>
      </p:grpSpPr>
      <p:sp>
        <p:nvSpPr>
          <p:cNvPr id="908" name="Google Shape;908;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Wrap Up</a:t>
            </a:r>
            <a:endParaRPr/>
          </a:p>
        </p:txBody>
      </p:sp>
      <p:sp>
        <p:nvSpPr>
          <p:cNvPr id="909" name="Google Shape;909;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it"/>
              <a:t>Basic Description: Dijkstra’s Algorithm and Algorithm A* find the shortest path from Point A to Point B, but they are used all over the world in various different situations to accomplish different goals.</a:t>
            </a:r>
            <a:endParaRPr/>
          </a:p>
          <a:p>
            <a:pPr marL="457200" lvl="0" indent="-342900" algn="l" rtl="0">
              <a:spcBef>
                <a:spcPts val="0"/>
              </a:spcBef>
              <a:spcAft>
                <a:spcPts val="0"/>
              </a:spcAft>
              <a:buSzPts val="1800"/>
              <a:buChar char="●"/>
            </a:pPr>
            <a:r>
              <a:rPr lang="it"/>
              <a:t>Impact in many different fields - Environmental, Scientific, Economic, Technological, and Entertainment.</a:t>
            </a:r>
            <a:endParaRPr/>
          </a:p>
          <a:p>
            <a:pPr marL="457200" lvl="0" indent="-342900" algn="l" rtl="0">
              <a:spcBef>
                <a:spcPts val="0"/>
              </a:spcBef>
              <a:spcAft>
                <a:spcPts val="0"/>
              </a:spcAft>
              <a:buSzPts val="1800"/>
              <a:buChar char="●"/>
            </a:pPr>
            <a:r>
              <a:rPr lang="it"/>
              <a:t>Why does it matter?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The Shortest Path Problem</a:t>
            </a:r>
            <a:endParaRPr/>
          </a:p>
        </p:txBody>
      </p:sp>
      <p:sp>
        <p:nvSpPr>
          <p:cNvPr id="75" name="Google Shape;75;p16"/>
          <p:cNvSpPr txBox="1">
            <a:spLocks noGrp="1"/>
          </p:cNvSpPr>
          <p:nvPr>
            <p:ph type="body" idx="1"/>
          </p:nvPr>
        </p:nvSpPr>
        <p:spPr>
          <a:xfrm>
            <a:off x="311700" y="1622450"/>
            <a:ext cx="8520600" cy="2946300"/>
          </a:xfrm>
          <a:prstGeom prst="rect">
            <a:avLst/>
          </a:prstGeom>
        </p:spPr>
        <p:txBody>
          <a:bodyPr spcFirstLastPara="1" wrap="square" lIns="91425" tIns="91425" rIns="91425" bIns="91425" anchor="t" anchorCtr="0">
            <a:noAutofit/>
          </a:bodyPr>
          <a:lstStyle/>
          <a:p>
            <a:pPr marL="0" lvl="0" indent="0" algn="ctr" rtl="0">
              <a:spcBef>
                <a:spcPts val="1200"/>
              </a:spcBef>
              <a:spcAft>
                <a:spcPts val="0"/>
              </a:spcAft>
              <a:buNone/>
            </a:pPr>
            <a:r>
              <a:rPr lang="it">
                <a:solidFill>
                  <a:srgbClr val="000000"/>
                </a:solidFill>
              </a:rPr>
              <a:t>“The problem of finding a path between two vertices in a graph such that the sum of the weights of its constituent edges is minimized”</a:t>
            </a:r>
            <a:endParaRPr>
              <a:solidFill>
                <a:srgbClr val="000000"/>
              </a:solidFill>
            </a:endParaRPr>
          </a:p>
          <a:p>
            <a:pPr marL="0" lvl="0" indent="0" algn="l" rtl="0">
              <a:spcBef>
                <a:spcPts val="1200"/>
              </a:spcBef>
              <a:spcAft>
                <a:spcPts val="0"/>
              </a:spcAft>
              <a:buNone/>
            </a:pPr>
            <a:endParaRPr/>
          </a:p>
          <a:p>
            <a:pPr marL="0" lvl="0" indent="0" algn="ctr" rtl="0">
              <a:spcBef>
                <a:spcPts val="1200"/>
              </a:spcBef>
              <a:spcAft>
                <a:spcPts val="0"/>
              </a:spcAft>
              <a:buNone/>
            </a:pPr>
            <a:endParaRPr/>
          </a:p>
          <a:p>
            <a:pPr marL="0" lvl="0" indent="0" algn="l" rtl="0">
              <a:spcBef>
                <a:spcPts val="1200"/>
              </a:spcBef>
              <a:spcAft>
                <a:spcPts val="1200"/>
              </a:spcAft>
              <a:buClr>
                <a:schemeClr val="dk1"/>
              </a:buClr>
              <a:buSzPts val="1100"/>
              <a:buFont typeface="Arial"/>
              <a:buNone/>
            </a:pPr>
            <a:endParaRPr/>
          </a:p>
        </p:txBody>
      </p:sp>
      <p:sp>
        <p:nvSpPr>
          <p:cNvPr id="76" name="Google Shape;76;p16"/>
          <p:cNvSpPr txBox="1"/>
          <p:nvPr/>
        </p:nvSpPr>
        <p:spPr>
          <a:xfrm>
            <a:off x="311700" y="958500"/>
            <a:ext cx="8520600" cy="40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800"/>
              <a:t>What is it?</a:t>
            </a:r>
            <a:endParaRPr sz="1800"/>
          </a:p>
        </p:txBody>
      </p:sp>
      <p:pic>
        <p:nvPicPr>
          <p:cNvPr id="77" name="Google Shape;77;p16"/>
          <p:cNvPicPr preferRelativeResize="0"/>
          <p:nvPr/>
        </p:nvPicPr>
        <p:blipFill>
          <a:blip r:embed="rId3">
            <a:alphaModFix/>
          </a:blip>
          <a:stretch>
            <a:fillRect/>
          </a:stretch>
        </p:blipFill>
        <p:spPr>
          <a:xfrm>
            <a:off x="6787350" y="2330125"/>
            <a:ext cx="2571750" cy="2571750"/>
          </a:xfrm>
          <a:prstGeom prst="rect">
            <a:avLst/>
          </a:prstGeom>
          <a:noFill/>
          <a:ln>
            <a:noFill/>
          </a:ln>
          <a:effectLst>
            <a:outerShdw blurRad="57150" dist="19050" dir="5400000" algn="bl" rotWithShape="0">
              <a:srgbClr val="000000">
                <a:alpha val="50000"/>
              </a:srgbClr>
            </a:outerShdw>
          </a:effectLst>
        </p:spPr>
      </p:pic>
      <p:pic>
        <p:nvPicPr>
          <p:cNvPr id="78" name="Google Shape;78;p16"/>
          <p:cNvPicPr preferRelativeResize="0"/>
          <p:nvPr/>
        </p:nvPicPr>
        <p:blipFill rotWithShape="1">
          <a:blip r:embed="rId4">
            <a:alphaModFix amt="92000"/>
          </a:blip>
          <a:srcRect l="21453" r="19431"/>
          <a:stretch/>
        </p:blipFill>
        <p:spPr>
          <a:xfrm>
            <a:off x="202925" y="2929175"/>
            <a:ext cx="2025175" cy="1972700"/>
          </a:xfrm>
          <a:prstGeom prst="rect">
            <a:avLst/>
          </a:prstGeom>
          <a:noFill/>
          <a:ln>
            <a:noFill/>
          </a:ln>
          <a:effectLst>
            <a:outerShdw blurRad="57150" dist="19050" dir="3540000" algn="bl" rotWithShape="0">
              <a:srgbClr val="000000">
                <a:alpha val="50000"/>
              </a:srgbClr>
            </a:outerShdw>
          </a:effectLst>
        </p:spPr>
      </p:pic>
      <p:pic>
        <p:nvPicPr>
          <p:cNvPr id="79" name="Google Shape;79;p16"/>
          <p:cNvPicPr preferRelativeResize="0"/>
          <p:nvPr/>
        </p:nvPicPr>
        <p:blipFill rotWithShape="1">
          <a:blip r:embed="rId5">
            <a:alphaModFix amt="92000"/>
          </a:blip>
          <a:srcRect r="1526" b="4306"/>
          <a:stretch/>
        </p:blipFill>
        <p:spPr>
          <a:xfrm>
            <a:off x="2945600" y="3293975"/>
            <a:ext cx="3576449" cy="153860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913"/>
        <p:cNvGrpSpPr/>
        <p:nvPr/>
      </p:nvGrpSpPr>
      <p:grpSpPr>
        <a:xfrm>
          <a:off x="0" y="0"/>
          <a:ext cx="0" cy="0"/>
          <a:chOff x="0" y="0"/>
          <a:chExt cx="0" cy="0"/>
        </a:xfrm>
      </p:grpSpPr>
      <p:sp>
        <p:nvSpPr>
          <p:cNvPr id="914" name="Google Shape;914;p52"/>
          <p:cNvSpPr txBox="1">
            <a:spLocks noGrp="1"/>
          </p:cNvSpPr>
          <p:nvPr>
            <p:ph type="title"/>
          </p:nvPr>
        </p:nvSpPr>
        <p:spPr>
          <a:xfrm>
            <a:off x="311700" y="676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References</a:t>
            </a:r>
            <a:endParaRPr/>
          </a:p>
        </p:txBody>
      </p:sp>
      <p:sp>
        <p:nvSpPr>
          <p:cNvPr id="915" name="Google Shape;915;p52"/>
          <p:cNvSpPr txBox="1">
            <a:spLocks noGrp="1"/>
          </p:cNvSpPr>
          <p:nvPr>
            <p:ph type="body" idx="1"/>
          </p:nvPr>
        </p:nvSpPr>
        <p:spPr>
          <a:xfrm>
            <a:off x="66600" y="537025"/>
            <a:ext cx="8991900" cy="4499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it" sz="750"/>
              <a:t>Albert Aliu, Arbnor Halili, and Kujtim Gashi. 2013. Socio and economic impact of dijkstra algorithm implementation for mobile device platforms as a way to foster a green environment in urban area. (November 2013).</a:t>
            </a:r>
            <a:endParaRPr sz="750"/>
          </a:p>
          <a:p>
            <a:pPr marL="0" lvl="0" indent="0" algn="l" rtl="0">
              <a:spcBef>
                <a:spcPts val="1200"/>
              </a:spcBef>
              <a:spcAft>
                <a:spcPts val="0"/>
              </a:spcAft>
              <a:buClr>
                <a:schemeClr val="dk1"/>
              </a:buClr>
              <a:buSzPts val="1100"/>
              <a:buFont typeface="Arial"/>
              <a:buNone/>
            </a:pPr>
            <a:r>
              <a:rPr lang="it" sz="750"/>
              <a:t>Alberto Almech, Eugenio Roanes-Lozano, Carmen Solano-Macías, and Antonio Hernando. 2019. A New Approach to Shortest Route Finding in a Railway Network with Two Track Gauges and Gauge Changeovers. </a:t>
            </a:r>
            <a:r>
              <a:rPr lang="it" sz="750" i="1"/>
              <a:t>Mathematical Problems in Engineering</a:t>
            </a:r>
            <a:r>
              <a:rPr lang="it" sz="750"/>
              <a:t> 2019 (May 2019), 1–16. DOI:</a:t>
            </a:r>
            <a:r>
              <a:rPr lang="it" sz="750" u="sng">
                <a:hlinkClick r:id="rId3"/>
              </a:rPr>
              <a:t>http://dx.doi.org/10.1155/2019/8146150</a:t>
            </a:r>
            <a:endParaRPr sz="750"/>
          </a:p>
          <a:p>
            <a:pPr marL="0" lvl="0" indent="0" algn="l" rtl="0">
              <a:spcBef>
                <a:spcPts val="1200"/>
              </a:spcBef>
              <a:spcAft>
                <a:spcPts val="0"/>
              </a:spcAft>
              <a:buClr>
                <a:schemeClr val="dk1"/>
              </a:buClr>
              <a:buSzPts val="1100"/>
              <a:buFont typeface="Arial"/>
              <a:buNone/>
            </a:pPr>
            <a:r>
              <a:rPr lang="it" sz="750"/>
              <a:t>Andrei Kashcha. 2019. </a:t>
            </a:r>
            <a:r>
              <a:rPr lang="it" sz="750" i="1"/>
              <a:t>A graph showing the algorithm A* in action</a:t>
            </a:r>
            <a:r>
              <a:rPr lang="it" sz="750"/>
              <a:t>, GitHub, Inc.</a:t>
            </a:r>
            <a:endParaRPr sz="750"/>
          </a:p>
          <a:p>
            <a:pPr marL="0" lvl="0" indent="0" algn="l" rtl="0">
              <a:spcBef>
                <a:spcPts val="1200"/>
              </a:spcBef>
              <a:spcAft>
                <a:spcPts val="0"/>
              </a:spcAft>
              <a:buNone/>
            </a:pPr>
            <a:r>
              <a:rPr lang="it" sz="750"/>
              <a:t>Cisco. 2005. </a:t>
            </a:r>
            <a:r>
              <a:rPr lang="it" sz="750" i="1"/>
              <a:t>An Introduction to IGRP - Cisco</a:t>
            </a:r>
            <a:r>
              <a:rPr lang="it" sz="750"/>
              <a:t>, Cisco.</a:t>
            </a:r>
            <a:endParaRPr sz="750"/>
          </a:p>
          <a:p>
            <a:pPr marL="0" lvl="0" indent="0" algn="l" rtl="0">
              <a:lnSpc>
                <a:spcPct val="100000"/>
              </a:lnSpc>
              <a:spcBef>
                <a:spcPts val="0"/>
              </a:spcBef>
              <a:spcAft>
                <a:spcPts val="0"/>
              </a:spcAft>
              <a:buNone/>
            </a:pPr>
            <a:endParaRPr sz="750"/>
          </a:p>
          <a:p>
            <a:pPr marL="0" lvl="0" indent="0" algn="l" rtl="0">
              <a:lnSpc>
                <a:spcPct val="100000"/>
              </a:lnSpc>
              <a:spcBef>
                <a:spcPts val="0"/>
              </a:spcBef>
              <a:spcAft>
                <a:spcPts val="0"/>
              </a:spcAft>
              <a:buClr>
                <a:schemeClr val="dk1"/>
              </a:buClr>
              <a:buSzPts val="1100"/>
              <a:buFont typeface="Arial"/>
              <a:buNone/>
            </a:pPr>
            <a:r>
              <a:rPr lang="it" sz="750">
                <a:uFill>
                  <a:noFill/>
                </a:uFill>
                <a:hlinkClick r:id="rId4"/>
              </a:rPr>
              <a:t>Cormen, Thomas H.</a:t>
            </a:r>
            <a:r>
              <a:rPr lang="it" sz="750"/>
              <a:t>; </a:t>
            </a:r>
            <a:r>
              <a:rPr lang="it" sz="750">
                <a:uFill>
                  <a:noFill/>
                </a:uFill>
                <a:hlinkClick r:id="rId5"/>
              </a:rPr>
              <a:t>Leiserson, Charles E.</a:t>
            </a:r>
            <a:r>
              <a:rPr lang="it" sz="750"/>
              <a:t>; </a:t>
            </a:r>
            <a:r>
              <a:rPr lang="it" sz="750">
                <a:uFill>
                  <a:noFill/>
                </a:uFill>
                <a:hlinkClick r:id="rId6"/>
              </a:rPr>
              <a:t>Rivest, Ronald L.</a:t>
            </a:r>
            <a:r>
              <a:rPr lang="it" sz="750"/>
              <a:t>; </a:t>
            </a:r>
            <a:r>
              <a:rPr lang="it" sz="750">
                <a:uFill>
                  <a:noFill/>
                </a:uFill>
                <a:hlinkClick r:id="rId7"/>
              </a:rPr>
              <a:t>Stein, Clifford</a:t>
            </a:r>
            <a:r>
              <a:rPr lang="it" sz="750"/>
              <a:t> (2009). "Section 24.3: Dijkstra's algorithm". </a:t>
            </a:r>
            <a:r>
              <a:rPr lang="it" sz="750" i="1">
                <a:uFill>
                  <a:noFill/>
                </a:uFill>
                <a:hlinkClick r:id="rId8"/>
              </a:rPr>
              <a:t>Introduction to Algorithms</a:t>
            </a:r>
            <a:r>
              <a:rPr lang="it" sz="750"/>
              <a:t> </a:t>
            </a:r>
            <a:r>
              <a:rPr lang="it" sz="750" i="1"/>
              <a:t>Third ed</a:t>
            </a:r>
            <a:r>
              <a:rPr lang="it" sz="750"/>
              <a:t>.). </a:t>
            </a:r>
            <a:r>
              <a:rPr lang="it" sz="750">
                <a:uFill>
                  <a:noFill/>
                </a:uFill>
                <a:hlinkClick r:id="rId9"/>
              </a:rPr>
              <a:t>MIT Press</a:t>
            </a:r>
            <a:r>
              <a:rPr lang="it" sz="750"/>
              <a:t> and </a:t>
            </a:r>
            <a:r>
              <a:rPr lang="it" sz="750">
                <a:uFill>
                  <a:noFill/>
                </a:uFill>
                <a:hlinkClick r:id="rId10"/>
              </a:rPr>
              <a:t>McGraw–Hill</a:t>
            </a:r>
            <a:r>
              <a:rPr lang="it" sz="750"/>
              <a:t>. pp. 658–663. </a:t>
            </a:r>
            <a:r>
              <a:rPr lang="it" sz="750">
                <a:uFill>
                  <a:noFill/>
                </a:uFill>
                <a:hlinkClick r:id="rId11"/>
              </a:rPr>
              <a:t>ISBN</a:t>
            </a:r>
            <a:r>
              <a:rPr lang="it" sz="750"/>
              <a:t> 978-0-262-03384-8.</a:t>
            </a:r>
            <a:endParaRPr sz="750"/>
          </a:p>
          <a:p>
            <a:pPr marL="0" lvl="0" indent="0" algn="l" rtl="0">
              <a:spcBef>
                <a:spcPts val="1200"/>
              </a:spcBef>
              <a:spcAft>
                <a:spcPts val="0"/>
              </a:spcAft>
              <a:buNone/>
            </a:pPr>
            <a:r>
              <a:rPr lang="it" sz="750"/>
              <a:t>E.C. Rosen, J.M. Mcquillan, J.G. Herman, and I. Richer. 1979. ARPANET Routing Algorithm Improvements. (January 1979). DOI:</a:t>
            </a:r>
            <a:r>
              <a:rPr lang="it" sz="750" u="sng">
                <a:hlinkClick r:id="rId12"/>
              </a:rPr>
              <a:t>http://dx.doi.org/10.21236/ada086340</a:t>
            </a:r>
            <a:endParaRPr sz="750"/>
          </a:p>
          <a:p>
            <a:pPr marL="0" lvl="0" indent="0" algn="l" rtl="0">
              <a:lnSpc>
                <a:spcPct val="100000"/>
              </a:lnSpc>
              <a:spcBef>
                <a:spcPts val="0"/>
              </a:spcBef>
              <a:spcAft>
                <a:spcPts val="0"/>
              </a:spcAft>
              <a:buNone/>
            </a:pPr>
            <a:endParaRPr sz="750"/>
          </a:p>
          <a:p>
            <a:pPr marL="0" lvl="0" indent="0" algn="l" rtl="0">
              <a:lnSpc>
                <a:spcPct val="100000"/>
              </a:lnSpc>
              <a:spcBef>
                <a:spcPts val="0"/>
              </a:spcBef>
              <a:spcAft>
                <a:spcPts val="0"/>
              </a:spcAft>
              <a:buClr>
                <a:schemeClr val="dk1"/>
              </a:buClr>
              <a:buSzPts val="1100"/>
              <a:buFont typeface="Arial"/>
              <a:buNone/>
            </a:pPr>
            <a:r>
              <a:rPr lang="it" sz="750">
                <a:uFill>
                  <a:noFill/>
                </a:uFill>
                <a:hlinkClick r:id="rId13"/>
              </a:rPr>
              <a:t>Fredman, Michael Lawrence</a:t>
            </a:r>
            <a:r>
              <a:rPr lang="it" sz="750"/>
              <a:t>; </a:t>
            </a:r>
            <a:r>
              <a:rPr lang="it" sz="750">
                <a:uFill>
                  <a:noFill/>
                </a:uFill>
                <a:hlinkClick r:id="rId14"/>
              </a:rPr>
              <a:t>Tarjan, Robert E.</a:t>
            </a:r>
            <a:r>
              <a:rPr lang="it" sz="750"/>
              <a:t> (1987). "Fibonacci heaps and their uses in improved network optimization algorithms". </a:t>
            </a:r>
            <a:r>
              <a:rPr lang="it" sz="750" i="1"/>
              <a:t>Journal of the Association for Computing Machinery</a:t>
            </a:r>
            <a:r>
              <a:rPr lang="it" sz="750"/>
              <a:t>. </a:t>
            </a:r>
            <a:r>
              <a:rPr lang="it" sz="750" b="1"/>
              <a:t>34</a:t>
            </a:r>
            <a:r>
              <a:rPr lang="it" sz="750"/>
              <a:t> (3): 596–615. </a:t>
            </a:r>
            <a:r>
              <a:rPr lang="it" sz="750">
                <a:uFill>
                  <a:noFill/>
                </a:uFill>
                <a:hlinkClick r:id="rId15"/>
              </a:rPr>
              <a:t>doi</a:t>
            </a:r>
            <a:r>
              <a:rPr lang="it" sz="750"/>
              <a:t>:</a:t>
            </a:r>
            <a:r>
              <a:rPr lang="it" sz="750" u="sng">
                <a:hlinkClick r:id="rId16"/>
              </a:rPr>
              <a:t>10.1145/28869.28874</a:t>
            </a:r>
            <a:endParaRPr sz="750"/>
          </a:p>
          <a:p>
            <a:pPr marL="0" lvl="0" indent="0" algn="l" rtl="0">
              <a:spcBef>
                <a:spcPts val="1200"/>
              </a:spcBef>
              <a:spcAft>
                <a:spcPts val="0"/>
              </a:spcAft>
              <a:buClr>
                <a:schemeClr val="dk1"/>
              </a:buClr>
              <a:buSzPts val="1100"/>
              <a:buFont typeface="Arial"/>
              <a:buNone/>
            </a:pPr>
            <a:r>
              <a:rPr lang="it" sz="750"/>
              <a:t>Laksman Verravagu and Luis Barrera. PDF.</a:t>
            </a:r>
            <a:endParaRPr sz="750"/>
          </a:p>
          <a:p>
            <a:pPr marL="0" lvl="0" indent="0" algn="l" rtl="0">
              <a:spcBef>
                <a:spcPts val="1200"/>
              </a:spcBef>
              <a:spcAft>
                <a:spcPts val="0"/>
              </a:spcAft>
              <a:buClr>
                <a:schemeClr val="dk1"/>
              </a:buClr>
              <a:buSzPts val="1100"/>
              <a:buFont typeface="Arial"/>
              <a:buNone/>
            </a:pPr>
            <a:r>
              <a:rPr lang="it" sz="750"/>
              <a:t>N.Ravi Shankar and V. Sireesha. 2010. Using modified Dijkstra's algorithm for critical path method in a project network. </a:t>
            </a:r>
            <a:r>
              <a:rPr lang="it" sz="750" i="1"/>
              <a:t>International Journal of Computational and Applied Mathematics</a:t>
            </a:r>
            <a:r>
              <a:rPr lang="it" sz="750"/>
              <a:t> 5, 2 (March 2010).</a:t>
            </a:r>
            <a:endParaRPr sz="750"/>
          </a:p>
          <a:p>
            <a:pPr marL="0" lvl="0" indent="0" algn="l" rtl="0">
              <a:spcBef>
                <a:spcPts val="1200"/>
              </a:spcBef>
              <a:spcAft>
                <a:spcPts val="0"/>
              </a:spcAft>
              <a:buClr>
                <a:schemeClr val="dk1"/>
              </a:buClr>
              <a:buSzPts val="1100"/>
              <a:buFont typeface="Arial"/>
              <a:buNone/>
            </a:pPr>
            <a:r>
              <a:rPr lang="it" sz="750"/>
              <a:t>saurabhsharma56. </a:t>
            </a:r>
            <a:r>
              <a:rPr lang="it" sz="750" i="1"/>
              <a:t>Routing Information Protocol (RIP)</a:t>
            </a:r>
            <a:r>
              <a:rPr lang="it" sz="750"/>
              <a:t>, GeeksforGeeks.</a:t>
            </a:r>
            <a:endParaRPr sz="750"/>
          </a:p>
          <a:p>
            <a:pPr marL="0" lvl="0" indent="0" algn="l" rtl="0">
              <a:spcBef>
                <a:spcPts val="1200"/>
              </a:spcBef>
              <a:spcAft>
                <a:spcPts val="0"/>
              </a:spcAft>
              <a:buNone/>
            </a:pPr>
            <a:r>
              <a:rPr lang="it" sz="750"/>
              <a:t>P. Chardaire, G.P. Mckeown, S.A. Verity-Harrison, and S.B. Richardson. 2005. Solving a Time-Space Network Formulation for the Convoy Movement Problem. </a:t>
            </a:r>
            <a:r>
              <a:rPr lang="it" sz="750" i="1"/>
              <a:t>Operations Research</a:t>
            </a:r>
            <a:r>
              <a:rPr lang="it" sz="750"/>
              <a:t> 53, 2 (2005), 219–230. DOI:</a:t>
            </a:r>
            <a:r>
              <a:rPr lang="it" sz="750" u="sng">
                <a:hlinkClick r:id="rId17"/>
              </a:rPr>
              <a:t>http://dx.doi.org/10.1287/opre.1040.0183</a:t>
            </a:r>
            <a:endParaRPr sz="750"/>
          </a:p>
          <a:p>
            <a:pPr marL="0" lvl="0" indent="0" algn="l" rtl="0">
              <a:spcBef>
                <a:spcPts val="1200"/>
              </a:spcBef>
              <a:spcAft>
                <a:spcPts val="0"/>
              </a:spcAft>
              <a:buClr>
                <a:schemeClr val="dk1"/>
              </a:buClr>
              <a:buSzPts val="1100"/>
              <a:buFont typeface="Arial"/>
              <a:buNone/>
            </a:pPr>
            <a:r>
              <a:rPr lang="it" sz="750"/>
              <a:t>Yali Yuan, Caihong Li, Yi Yang, Xiangliang Zhang, and Lian Li. 2014. CAF: Cluster Algorithm and A-Star with Fuzzy Approach for Lifetime Enhancement in Wireless Sensor Networks. </a:t>
            </a:r>
            <a:r>
              <a:rPr lang="it" sz="750" i="1"/>
              <a:t>Abstract and Applied Analysis</a:t>
            </a:r>
            <a:r>
              <a:rPr lang="it" sz="750"/>
              <a:t> 2014 (2014), 1–17. DOI:http://dx.doi.org/10.1155/2014/936376</a:t>
            </a:r>
            <a:endParaRPr sz="750"/>
          </a:p>
          <a:p>
            <a:pPr marL="0" lvl="0" indent="0" algn="l" rtl="0">
              <a:lnSpc>
                <a:spcPct val="100000"/>
              </a:lnSpc>
              <a:spcBef>
                <a:spcPts val="0"/>
              </a:spcBef>
              <a:spcAft>
                <a:spcPts val="0"/>
              </a:spcAft>
              <a:buClr>
                <a:schemeClr val="dk1"/>
              </a:buClr>
              <a:buSzPts val="1100"/>
              <a:buFont typeface="Arial"/>
              <a:buNone/>
            </a:pPr>
            <a:endParaRPr sz="750"/>
          </a:p>
          <a:p>
            <a:pPr marL="0" lvl="0" indent="0" algn="l" rtl="0">
              <a:lnSpc>
                <a:spcPct val="100000"/>
              </a:lnSpc>
              <a:spcBef>
                <a:spcPts val="0"/>
              </a:spcBef>
              <a:spcAft>
                <a:spcPts val="0"/>
              </a:spcAft>
              <a:buClr>
                <a:schemeClr val="dk1"/>
              </a:buClr>
              <a:buSzPts val="1100"/>
              <a:buFont typeface="Arial"/>
              <a:buNone/>
            </a:pPr>
            <a:r>
              <a:rPr lang="it" sz="750"/>
              <a:t>Zhan, F. Benjamin; Noon, Charles E. (February 1998). </a:t>
            </a:r>
            <a:r>
              <a:rPr lang="it" sz="750">
                <a:uFill>
                  <a:noFill/>
                </a:uFill>
                <a:hlinkClick r:id="rId18"/>
              </a:rPr>
              <a:t>"Shortest Path Algorithms: An Evaluation Using Real Road Networks"</a:t>
            </a:r>
            <a:r>
              <a:rPr lang="it" sz="750"/>
              <a:t>. </a:t>
            </a:r>
            <a:r>
              <a:rPr lang="it" sz="750" i="1">
                <a:uFill>
                  <a:noFill/>
                </a:uFill>
                <a:hlinkClick r:id="rId19"/>
              </a:rPr>
              <a:t>Transportation Science</a:t>
            </a:r>
            <a:r>
              <a:rPr lang="it" sz="750"/>
              <a:t>. </a:t>
            </a:r>
            <a:r>
              <a:rPr lang="it" sz="750" b="1"/>
              <a:t>32</a:t>
            </a:r>
            <a:r>
              <a:rPr lang="it" sz="750"/>
              <a:t> (1): 65–73. </a:t>
            </a:r>
            <a:r>
              <a:rPr lang="it" sz="750">
                <a:uFill>
                  <a:noFill/>
                </a:uFill>
                <a:hlinkClick r:id="rId15"/>
              </a:rPr>
              <a:t>doi</a:t>
            </a:r>
            <a:r>
              <a:rPr lang="it" sz="750"/>
              <a:t>:</a:t>
            </a:r>
            <a:r>
              <a:rPr lang="it" sz="750">
                <a:uFill>
                  <a:noFill/>
                </a:uFill>
                <a:hlinkClick r:id="rId20"/>
              </a:rPr>
              <a:t>10.1287/trsc.32.1.65</a:t>
            </a:r>
            <a:endParaRPr sz="750"/>
          </a:p>
          <a:p>
            <a:pPr marL="0" lvl="0" indent="0" algn="l" rtl="0">
              <a:lnSpc>
                <a:spcPct val="100000"/>
              </a:lnSpc>
              <a:spcBef>
                <a:spcPts val="0"/>
              </a:spcBef>
              <a:spcAft>
                <a:spcPts val="0"/>
              </a:spcAft>
              <a:buClr>
                <a:schemeClr val="dk1"/>
              </a:buClr>
              <a:buSzPts val="1100"/>
              <a:buFont typeface="Arial"/>
              <a:buNone/>
            </a:pPr>
            <a:endParaRPr sz="700"/>
          </a:p>
          <a:p>
            <a:pPr marL="0" lvl="0" indent="0" algn="l" rtl="0">
              <a:lnSpc>
                <a:spcPct val="100000"/>
              </a:lnSpc>
              <a:spcBef>
                <a:spcPts val="0"/>
              </a:spcBef>
              <a:spcAft>
                <a:spcPts val="0"/>
              </a:spcAft>
              <a:buClr>
                <a:schemeClr val="dk1"/>
              </a:buClr>
              <a:buSzPts val="1100"/>
              <a:buFont typeface="Arial"/>
              <a:buNone/>
            </a:pPr>
            <a:endParaRPr sz="700"/>
          </a:p>
          <a:p>
            <a:pPr marL="0" lvl="0" indent="0" algn="l" rtl="0">
              <a:spcBef>
                <a:spcPts val="0"/>
              </a:spcBef>
              <a:spcAft>
                <a:spcPts val="0"/>
              </a:spcAft>
              <a:buNone/>
            </a:pP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The Shortest Path Problem</a:t>
            </a:r>
            <a:endParaRPr/>
          </a:p>
        </p:txBody>
      </p:sp>
      <p:sp>
        <p:nvSpPr>
          <p:cNvPr id="85" name="Google Shape;85;p17"/>
          <p:cNvSpPr txBox="1">
            <a:spLocks noGrp="1"/>
          </p:cNvSpPr>
          <p:nvPr>
            <p:ph type="body" idx="1"/>
          </p:nvPr>
        </p:nvSpPr>
        <p:spPr>
          <a:xfrm>
            <a:off x="311700" y="1632125"/>
            <a:ext cx="8520600" cy="3444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Char char="●"/>
            </a:pPr>
            <a:r>
              <a:rPr lang="it" sz="1600" b="1">
                <a:solidFill>
                  <a:srgbClr val="000000"/>
                </a:solidFill>
              </a:rPr>
              <a:t>Single-Source</a:t>
            </a:r>
            <a:r>
              <a:rPr lang="it" sz="1600">
                <a:solidFill>
                  <a:srgbClr val="000000"/>
                </a:solidFill>
              </a:rPr>
              <a:t> </a:t>
            </a:r>
            <a:r>
              <a:rPr lang="it" sz="1600" b="1">
                <a:solidFill>
                  <a:srgbClr val="000000"/>
                </a:solidFill>
              </a:rPr>
              <a:t>(SSSP) </a:t>
            </a:r>
            <a:r>
              <a:rPr lang="it" sz="1600"/>
              <a:t>                              </a:t>
            </a:r>
            <a:r>
              <a:rPr lang="it" sz="1600">
                <a:solidFill>
                  <a:srgbClr val="000000"/>
                </a:solidFill>
              </a:rPr>
              <a:t>from one vertex to all vertices</a:t>
            </a:r>
            <a:endParaRPr sz="1600">
              <a:solidFill>
                <a:srgbClr val="000000"/>
              </a:solidFill>
            </a:endParaRPr>
          </a:p>
          <a:p>
            <a:pPr marL="457200" lvl="0" indent="0" algn="l" rtl="0">
              <a:spcBef>
                <a:spcPts val="0"/>
              </a:spcBef>
              <a:spcAft>
                <a:spcPts val="0"/>
              </a:spcAft>
              <a:buNone/>
            </a:pPr>
            <a:r>
              <a:rPr lang="it" sz="1400"/>
              <a:t>BFS, Dijkstra, Bellman-Ford</a:t>
            </a:r>
            <a:endParaRPr sz="1400"/>
          </a:p>
          <a:p>
            <a:pPr marL="457200" lvl="0" indent="0" algn="l" rtl="0">
              <a:spcBef>
                <a:spcPts val="0"/>
              </a:spcBef>
              <a:spcAft>
                <a:spcPts val="0"/>
              </a:spcAft>
              <a:buNone/>
            </a:pPr>
            <a:endParaRPr sz="1600"/>
          </a:p>
          <a:p>
            <a:pPr marL="457200" lvl="0" indent="-330200" algn="l" rtl="0">
              <a:spcBef>
                <a:spcPts val="0"/>
              </a:spcBef>
              <a:spcAft>
                <a:spcPts val="0"/>
              </a:spcAft>
              <a:buClr>
                <a:srgbClr val="000000"/>
              </a:buClr>
              <a:buSzPts val="1600"/>
              <a:buChar char="●"/>
            </a:pPr>
            <a:r>
              <a:rPr lang="it" sz="1600" b="1">
                <a:solidFill>
                  <a:srgbClr val="000000"/>
                </a:solidFill>
              </a:rPr>
              <a:t>Single-Pair</a:t>
            </a:r>
            <a:r>
              <a:rPr lang="it" sz="1600">
                <a:solidFill>
                  <a:srgbClr val="000000"/>
                </a:solidFill>
              </a:rPr>
              <a:t> </a:t>
            </a:r>
            <a:r>
              <a:rPr lang="it" sz="1600" b="1">
                <a:solidFill>
                  <a:srgbClr val="000000"/>
                </a:solidFill>
              </a:rPr>
              <a:t>(SPSP)  </a:t>
            </a:r>
            <a:r>
              <a:rPr lang="it" sz="1600"/>
              <a:t>                                  </a:t>
            </a:r>
            <a:r>
              <a:rPr lang="it" sz="1600">
                <a:solidFill>
                  <a:srgbClr val="000000"/>
                </a:solidFill>
              </a:rPr>
              <a:t>from one vertex to another vertex</a:t>
            </a:r>
            <a:endParaRPr sz="1600">
              <a:solidFill>
                <a:srgbClr val="000000"/>
              </a:solidFill>
            </a:endParaRPr>
          </a:p>
          <a:p>
            <a:pPr marL="457200" lvl="0" indent="0" algn="l" rtl="0">
              <a:spcBef>
                <a:spcPts val="0"/>
              </a:spcBef>
              <a:spcAft>
                <a:spcPts val="0"/>
              </a:spcAft>
              <a:buNone/>
            </a:pPr>
            <a:r>
              <a:rPr lang="it" sz="1400"/>
              <a:t>Best-First-Search, A*</a:t>
            </a:r>
            <a:r>
              <a:rPr lang="it" sz="1600"/>
              <a:t> </a:t>
            </a:r>
            <a:endParaRPr sz="1600"/>
          </a:p>
          <a:p>
            <a:pPr marL="457200" lvl="0" indent="0" algn="l" rtl="0">
              <a:spcBef>
                <a:spcPts val="0"/>
              </a:spcBef>
              <a:spcAft>
                <a:spcPts val="0"/>
              </a:spcAft>
              <a:buNone/>
            </a:pPr>
            <a:endParaRPr sz="1600"/>
          </a:p>
          <a:p>
            <a:pPr marL="457200" lvl="0" indent="-330200" algn="l" rtl="0">
              <a:spcBef>
                <a:spcPts val="0"/>
              </a:spcBef>
              <a:spcAft>
                <a:spcPts val="0"/>
              </a:spcAft>
              <a:buClr>
                <a:srgbClr val="000000"/>
              </a:buClr>
              <a:buSzPts val="1600"/>
              <a:buChar char="●"/>
            </a:pPr>
            <a:r>
              <a:rPr lang="it" sz="1600" b="1">
                <a:solidFill>
                  <a:srgbClr val="000000"/>
                </a:solidFill>
              </a:rPr>
              <a:t>Single-Destination</a:t>
            </a:r>
            <a:r>
              <a:rPr lang="it" sz="1600">
                <a:solidFill>
                  <a:srgbClr val="000000"/>
                </a:solidFill>
              </a:rPr>
              <a:t>  </a:t>
            </a:r>
            <a:r>
              <a:rPr lang="it" sz="1600"/>
              <a:t>                                 </a:t>
            </a:r>
            <a:r>
              <a:rPr lang="it" sz="1600">
                <a:solidFill>
                  <a:srgbClr val="000000"/>
                </a:solidFill>
              </a:rPr>
              <a:t> from all vertices to one vertex</a:t>
            </a:r>
            <a:endParaRPr sz="1600">
              <a:solidFill>
                <a:srgbClr val="000000"/>
              </a:solidFill>
            </a:endParaRPr>
          </a:p>
          <a:p>
            <a:pPr marL="457200" lvl="0" indent="0" algn="l" rtl="0">
              <a:spcBef>
                <a:spcPts val="0"/>
              </a:spcBef>
              <a:spcAft>
                <a:spcPts val="0"/>
              </a:spcAft>
              <a:buNone/>
            </a:pPr>
            <a:r>
              <a:rPr lang="it" sz="1400"/>
              <a:t>SSSP algorithms in reverse</a:t>
            </a:r>
            <a:endParaRPr sz="1400"/>
          </a:p>
          <a:p>
            <a:pPr marL="457200" lvl="0" indent="0" algn="l" rtl="0">
              <a:spcBef>
                <a:spcPts val="0"/>
              </a:spcBef>
              <a:spcAft>
                <a:spcPts val="0"/>
              </a:spcAft>
              <a:buNone/>
            </a:pPr>
            <a:endParaRPr sz="1600"/>
          </a:p>
          <a:p>
            <a:pPr marL="457200" lvl="0" indent="-330200" algn="l" rtl="0">
              <a:spcBef>
                <a:spcPts val="0"/>
              </a:spcBef>
              <a:spcAft>
                <a:spcPts val="0"/>
              </a:spcAft>
              <a:buClr>
                <a:srgbClr val="000000"/>
              </a:buClr>
              <a:buSzPts val="1600"/>
              <a:buChar char="●"/>
            </a:pPr>
            <a:r>
              <a:rPr lang="it" sz="1600" b="1">
                <a:solidFill>
                  <a:srgbClr val="000000"/>
                </a:solidFill>
              </a:rPr>
              <a:t>All-Pairs</a:t>
            </a:r>
            <a:r>
              <a:rPr lang="it" sz="1600">
                <a:solidFill>
                  <a:srgbClr val="000000"/>
                </a:solidFill>
              </a:rPr>
              <a:t> </a:t>
            </a:r>
            <a:r>
              <a:rPr lang="it" sz="1600"/>
              <a:t>                                                    </a:t>
            </a:r>
            <a:r>
              <a:rPr lang="it" sz="1600">
                <a:solidFill>
                  <a:srgbClr val="000000"/>
                </a:solidFill>
              </a:rPr>
              <a:t>from all vertices to all vertices (every pair) </a:t>
            </a:r>
            <a:r>
              <a:rPr lang="it" sz="1600"/>
              <a:t>  </a:t>
            </a:r>
            <a:endParaRPr sz="1600"/>
          </a:p>
          <a:p>
            <a:pPr marL="457200" lvl="0" indent="0" algn="l" rtl="0">
              <a:spcBef>
                <a:spcPts val="0"/>
              </a:spcBef>
              <a:spcAft>
                <a:spcPts val="0"/>
              </a:spcAft>
              <a:buNone/>
            </a:pPr>
            <a:r>
              <a:rPr lang="it" sz="1400"/>
              <a:t>Johnson, Floyd-Warshall</a:t>
            </a:r>
            <a:endParaRPr sz="1400"/>
          </a:p>
          <a:p>
            <a:pPr marL="0" lvl="0" indent="0" algn="ctr" rtl="0">
              <a:spcBef>
                <a:spcPts val="1200"/>
              </a:spcBef>
              <a:spcAft>
                <a:spcPts val="1200"/>
              </a:spcAft>
              <a:buNone/>
            </a:pPr>
            <a:endParaRPr>
              <a:solidFill>
                <a:schemeClr val="dk1"/>
              </a:solidFill>
            </a:endParaRPr>
          </a:p>
        </p:txBody>
      </p:sp>
      <p:sp>
        <p:nvSpPr>
          <p:cNvPr id="86" name="Google Shape;86;p17"/>
          <p:cNvSpPr txBox="1"/>
          <p:nvPr/>
        </p:nvSpPr>
        <p:spPr>
          <a:xfrm>
            <a:off x="311700" y="1017725"/>
            <a:ext cx="8520600" cy="40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800"/>
              <a:t>Variations</a:t>
            </a:r>
            <a:endParaRPr sz="1800"/>
          </a:p>
        </p:txBody>
      </p:sp>
      <p:sp>
        <p:nvSpPr>
          <p:cNvPr id="87" name="Google Shape;87;p17"/>
          <p:cNvSpPr/>
          <p:nvPr/>
        </p:nvSpPr>
        <p:spPr>
          <a:xfrm>
            <a:off x="3592500" y="1698310"/>
            <a:ext cx="552300" cy="28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p:nvPr/>
        </p:nvSpPr>
        <p:spPr>
          <a:xfrm>
            <a:off x="3592500" y="2515435"/>
            <a:ext cx="552300" cy="28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7"/>
          <p:cNvSpPr/>
          <p:nvPr/>
        </p:nvSpPr>
        <p:spPr>
          <a:xfrm>
            <a:off x="3592500" y="3349823"/>
            <a:ext cx="552300" cy="28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7"/>
          <p:cNvSpPr/>
          <p:nvPr/>
        </p:nvSpPr>
        <p:spPr>
          <a:xfrm>
            <a:off x="3592500" y="4184235"/>
            <a:ext cx="552300" cy="287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44502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Breadth First Search (SSSP)</a:t>
            </a:r>
            <a:endParaRPr/>
          </a:p>
        </p:txBody>
      </p:sp>
      <p:sp>
        <p:nvSpPr>
          <p:cNvPr id="96" name="Google Shape;96;p18"/>
          <p:cNvSpPr txBox="1">
            <a:spLocks noGrp="1"/>
          </p:cNvSpPr>
          <p:nvPr>
            <p:ph type="body" idx="1"/>
          </p:nvPr>
        </p:nvSpPr>
        <p:spPr>
          <a:xfrm>
            <a:off x="311700" y="1513925"/>
            <a:ext cx="8832300" cy="33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endParaRPr>
          </a:p>
          <a:p>
            <a:pPr marL="457200" lvl="0" indent="0" algn="l" rtl="0">
              <a:spcBef>
                <a:spcPts val="0"/>
              </a:spcBef>
              <a:spcAft>
                <a:spcPts val="0"/>
              </a:spcAft>
              <a:buNone/>
            </a:pPr>
            <a:r>
              <a:rPr lang="it" sz="1600" b="1">
                <a:solidFill>
                  <a:srgbClr val="000000"/>
                </a:solidFill>
              </a:rPr>
              <a:t>Properties: </a:t>
            </a:r>
            <a:endParaRPr sz="1600" b="1">
              <a:solidFill>
                <a:srgbClr val="000000"/>
              </a:solidFill>
            </a:endParaRPr>
          </a:p>
          <a:p>
            <a:pPr marL="457200" lvl="0" indent="0" algn="l" rtl="0">
              <a:spcBef>
                <a:spcPts val="0"/>
              </a:spcBef>
              <a:spcAft>
                <a:spcPts val="0"/>
              </a:spcAft>
              <a:buNone/>
            </a:pPr>
            <a:r>
              <a:rPr lang="it" sz="1600">
                <a:solidFill>
                  <a:srgbClr val="000000"/>
                </a:solidFill>
              </a:rPr>
              <a:t>Fastest	</a:t>
            </a:r>
            <a:endParaRPr sz="1600">
              <a:solidFill>
                <a:srgbClr val="000000"/>
              </a:solidFill>
            </a:endParaRPr>
          </a:p>
          <a:p>
            <a:pPr marL="457200" lvl="0" indent="0" algn="l" rtl="0">
              <a:spcBef>
                <a:spcPts val="0"/>
              </a:spcBef>
              <a:spcAft>
                <a:spcPts val="0"/>
              </a:spcAft>
              <a:buNone/>
            </a:pPr>
            <a:r>
              <a:rPr lang="it" sz="1600">
                <a:solidFill>
                  <a:srgbClr val="000000"/>
                </a:solidFill>
              </a:rPr>
              <a:t>Optimal/Guarantees finding a shortest path</a:t>
            </a:r>
            <a:endParaRPr sz="1600">
              <a:solidFill>
                <a:srgbClr val="000000"/>
              </a:solidFill>
            </a:endParaRPr>
          </a:p>
          <a:p>
            <a:pPr marL="457200" lvl="0" indent="0" algn="l" rtl="0">
              <a:spcBef>
                <a:spcPts val="0"/>
              </a:spcBef>
              <a:spcAft>
                <a:spcPts val="0"/>
              </a:spcAft>
              <a:buNone/>
            </a:pPr>
            <a:endParaRPr sz="1600">
              <a:solidFill>
                <a:srgbClr val="000000"/>
              </a:solidFill>
            </a:endParaRPr>
          </a:p>
          <a:p>
            <a:pPr marL="457200" lvl="0" indent="0" algn="l" rtl="0">
              <a:spcBef>
                <a:spcPts val="0"/>
              </a:spcBef>
              <a:spcAft>
                <a:spcPts val="0"/>
              </a:spcAft>
              <a:buNone/>
            </a:pPr>
            <a:r>
              <a:rPr lang="it" sz="1600" b="1">
                <a:solidFill>
                  <a:srgbClr val="000000"/>
                </a:solidFill>
              </a:rPr>
              <a:t>Constraints: </a:t>
            </a:r>
            <a:endParaRPr sz="1600" b="1">
              <a:solidFill>
                <a:srgbClr val="000000"/>
              </a:solidFill>
            </a:endParaRPr>
          </a:p>
          <a:p>
            <a:pPr marL="457200" lvl="0" indent="0" algn="l" rtl="0">
              <a:spcBef>
                <a:spcPts val="0"/>
              </a:spcBef>
              <a:spcAft>
                <a:spcPts val="0"/>
              </a:spcAft>
              <a:buNone/>
            </a:pPr>
            <a:r>
              <a:rPr lang="it" sz="1600">
                <a:solidFill>
                  <a:srgbClr val="000000"/>
                </a:solidFill>
              </a:rPr>
              <a:t>Only works for equal weight edges</a:t>
            </a:r>
            <a:endParaRPr sz="1600">
              <a:solidFill>
                <a:srgbClr val="000000"/>
              </a:solidFill>
            </a:endParaRPr>
          </a:p>
          <a:p>
            <a:pPr marL="457200" lvl="0" indent="0" algn="l" rtl="0">
              <a:spcBef>
                <a:spcPts val="0"/>
              </a:spcBef>
              <a:spcAft>
                <a:spcPts val="0"/>
              </a:spcAft>
              <a:buNone/>
            </a:pPr>
            <a:endParaRPr sz="1600">
              <a:solidFill>
                <a:srgbClr val="000000"/>
              </a:solidFill>
            </a:endParaRPr>
          </a:p>
          <a:p>
            <a:pPr marL="457200" lvl="0" indent="0" algn="l" rtl="0">
              <a:spcBef>
                <a:spcPts val="0"/>
              </a:spcBef>
              <a:spcAft>
                <a:spcPts val="0"/>
              </a:spcAft>
              <a:buNone/>
            </a:pPr>
            <a:r>
              <a:rPr lang="it" sz="1600" b="1">
                <a:solidFill>
                  <a:srgbClr val="000000"/>
                </a:solidFill>
              </a:rPr>
              <a:t>Implementation: </a:t>
            </a:r>
            <a:endParaRPr sz="1600" b="1">
              <a:solidFill>
                <a:srgbClr val="000000"/>
              </a:solidFill>
            </a:endParaRPr>
          </a:p>
          <a:p>
            <a:pPr marL="457200" lvl="0" indent="0" algn="l" rtl="0">
              <a:spcBef>
                <a:spcPts val="0"/>
              </a:spcBef>
              <a:spcAft>
                <a:spcPts val="0"/>
              </a:spcAft>
              <a:buNone/>
            </a:pPr>
            <a:r>
              <a:rPr lang="it" sz="1600">
                <a:solidFill>
                  <a:srgbClr val="000000"/>
                </a:solidFill>
              </a:rPr>
              <a:t>Queue</a:t>
            </a:r>
            <a:endParaRPr sz="1600">
              <a:solidFill>
                <a:srgbClr val="000000"/>
              </a:solidFill>
            </a:endParaRPr>
          </a:p>
          <a:p>
            <a:pPr marL="457200" lvl="0" indent="0" algn="l" rtl="0">
              <a:spcBef>
                <a:spcPts val="0"/>
              </a:spcBef>
              <a:spcAft>
                <a:spcPts val="0"/>
              </a:spcAft>
              <a:buNone/>
            </a:pPr>
            <a:endParaRPr sz="1600">
              <a:solidFill>
                <a:schemeClr val="dk1"/>
              </a:solidFill>
            </a:endParaRPr>
          </a:p>
          <a:p>
            <a:pPr marL="0" lvl="0" indent="0" algn="ctr" rtl="0">
              <a:spcBef>
                <a:spcPts val="1200"/>
              </a:spcBef>
              <a:spcAft>
                <a:spcPts val="1200"/>
              </a:spcAft>
              <a:buNone/>
            </a:pPr>
            <a:endParaRPr>
              <a:solidFill>
                <a:schemeClr val="dk1"/>
              </a:solidFill>
            </a:endParaRPr>
          </a:p>
        </p:txBody>
      </p:sp>
      <p:sp>
        <p:nvSpPr>
          <p:cNvPr id="97" name="Google Shape;97;p18"/>
          <p:cNvSpPr txBox="1"/>
          <p:nvPr/>
        </p:nvSpPr>
        <p:spPr>
          <a:xfrm>
            <a:off x="311700" y="911450"/>
            <a:ext cx="8341800" cy="402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it" sz="1600">
                <a:solidFill>
                  <a:schemeClr val="dk2"/>
                </a:solidFill>
              </a:rPr>
              <a:t>The Simplest Case</a:t>
            </a:r>
            <a:endParaRPr sz="1800">
              <a:solidFill>
                <a:schemeClr val="dk2"/>
              </a:solidFill>
            </a:endParaRPr>
          </a:p>
        </p:txBody>
      </p:sp>
      <p:pic>
        <p:nvPicPr>
          <p:cNvPr id="98" name="Google Shape;98;p18"/>
          <p:cNvPicPr preferRelativeResize="0"/>
          <p:nvPr/>
        </p:nvPicPr>
        <p:blipFill>
          <a:blip r:embed="rId3">
            <a:alphaModFix/>
          </a:blip>
          <a:stretch>
            <a:fillRect/>
          </a:stretch>
        </p:blipFill>
        <p:spPr>
          <a:xfrm>
            <a:off x="5876938" y="2229275"/>
            <a:ext cx="2776425" cy="2607775"/>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99" name="Google Shape;99;p18"/>
          <p:cNvSpPr txBox="1"/>
          <p:nvPr/>
        </p:nvSpPr>
        <p:spPr>
          <a:xfrm>
            <a:off x="5817900" y="1684975"/>
            <a:ext cx="3014400" cy="465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it" sz="1600" i="1">
                <a:solidFill>
                  <a:schemeClr val="dk2"/>
                </a:solidFill>
              </a:rPr>
              <a:t>Visit adjacent vertices</a:t>
            </a:r>
            <a:endParaRPr i="1">
              <a:solidFill>
                <a:schemeClr val="dk2"/>
              </a:solidFill>
            </a:endParaRPr>
          </a:p>
        </p:txBody>
      </p:sp>
      <p:sp>
        <p:nvSpPr>
          <p:cNvPr id="100" name="Google Shape;100;p18"/>
          <p:cNvSpPr txBox="1"/>
          <p:nvPr/>
        </p:nvSpPr>
        <p:spPr>
          <a:xfrm>
            <a:off x="5754188" y="4837050"/>
            <a:ext cx="3021900" cy="28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i="1">
                <a:solidFill>
                  <a:schemeClr val="dk2"/>
                </a:solidFill>
              </a:rPr>
              <a:t>Original Animation by codescope.com</a:t>
            </a:r>
            <a:endParaRPr sz="1200" i="1">
              <a:solidFill>
                <a:schemeClr val="dk2"/>
              </a:solidFill>
            </a:endParaRPr>
          </a:p>
        </p:txBody>
      </p:sp>
      <p:sp>
        <p:nvSpPr>
          <p:cNvPr id="101" name="Google Shape;101;p18"/>
          <p:cNvSpPr txBox="1"/>
          <p:nvPr/>
        </p:nvSpPr>
        <p:spPr>
          <a:xfrm>
            <a:off x="5876925" y="2335538"/>
            <a:ext cx="513600" cy="28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200">
                <a:solidFill>
                  <a:schemeClr val="dk2"/>
                </a:solidFill>
              </a:rPr>
              <a:t>Lv 0</a:t>
            </a:r>
            <a:endParaRPr sz="1200">
              <a:solidFill>
                <a:schemeClr val="dk2"/>
              </a:solidFill>
            </a:endParaRPr>
          </a:p>
        </p:txBody>
      </p:sp>
      <p:sp>
        <p:nvSpPr>
          <p:cNvPr id="102" name="Google Shape;102;p18"/>
          <p:cNvSpPr txBox="1"/>
          <p:nvPr/>
        </p:nvSpPr>
        <p:spPr>
          <a:xfrm>
            <a:off x="5876925" y="2934363"/>
            <a:ext cx="513600" cy="28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200">
                <a:solidFill>
                  <a:schemeClr val="dk2"/>
                </a:solidFill>
              </a:rPr>
              <a:t>Lv 1</a:t>
            </a:r>
            <a:endParaRPr sz="1200">
              <a:solidFill>
                <a:schemeClr val="dk2"/>
              </a:solidFill>
            </a:endParaRPr>
          </a:p>
        </p:txBody>
      </p:sp>
      <p:sp>
        <p:nvSpPr>
          <p:cNvPr id="103" name="Google Shape;103;p18"/>
          <p:cNvSpPr txBox="1"/>
          <p:nvPr/>
        </p:nvSpPr>
        <p:spPr>
          <a:xfrm>
            <a:off x="5876925" y="3533163"/>
            <a:ext cx="513600" cy="28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200">
                <a:solidFill>
                  <a:schemeClr val="dk2"/>
                </a:solidFill>
              </a:rPr>
              <a:t>Lv 2</a:t>
            </a:r>
            <a:endParaRPr sz="12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376750" y="306000"/>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Dijkstra (SSSP)</a:t>
            </a:r>
            <a:endParaRPr/>
          </a:p>
        </p:txBody>
      </p:sp>
      <p:sp>
        <p:nvSpPr>
          <p:cNvPr id="109" name="Google Shape;109;p19"/>
          <p:cNvSpPr txBox="1">
            <a:spLocks noGrp="1"/>
          </p:cNvSpPr>
          <p:nvPr>
            <p:ph type="body" idx="1"/>
          </p:nvPr>
        </p:nvSpPr>
        <p:spPr>
          <a:xfrm>
            <a:off x="311700" y="1355375"/>
            <a:ext cx="8832300" cy="35028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it" sz="1600" b="1">
                <a:solidFill>
                  <a:srgbClr val="000000"/>
                </a:solidFill>
              </a:rPr>
              <a:t>Why?</a:t>
            </a:r>
            <a:r>
              <a:rPr lang="it" sz="1600">
                <a:solidFill>
                  <a:srgbClr val="000000"/>
                </a:solidFill>
              </a:rPr>
              <a:t>  Works for weighted edges</a:t>
            </a:r>
            <a:endParaRPr sz="1600">
              <a:solidFill>
                <a:srgbClr val="000000"/>
              </a:solidFill>
            </a:endParaRPr>
          </a:p>
          <a:p>
            <a:pPr marL="457200" lvl="0" indent="0" algn="l" rtl="0">
              <a:spcBef>
                <a:spcPts val="0"/>
              </a:spcBef>
              <a:spcAft>
                <a:spcPts val="0"/>
              </a:spcAft>
              <a:buNone/>
            </a:pPr>
            <a:endParaRPr sz="1600">
              <a:solidFill>
                <a:srgbClr val="000000"/>
              </a:solidFill>
            </a:endParaRPr>
          </a:p>
          <a:p>
            <a:pPr marL="0" lvl="0" indent="457200" algn="l" rtl="0">
              <a:spcBef>
                <a:spcPts val="0"/>
              </a:spcBef>
              <a:spcAft>
                <a:spcPts val="0"/>
              </a:spcAft>
              <a:buNone/>
            </a:pPr>
            <a:r>
              <a:rPr lang="it" sz="1600" b="1">
                <a:solidFill>
                  <a:srgbClr val="000000"/>
                </a:solidFill>
              </a:rPr>
              <a:t>Properties:</a:t>
            </a:r>
            <a:endParaRPr sz="1600" b="1">
              <a:solidFill>
                <a:srgbClr val="000000"/>
              </a:solidFill>
            </a:endParaRPr>
          </a:p>
          <a:p>
            <a:pPr marL="0" lvl="0" indent="457200" algn="l" rtl="0">
              <a:spcBef>
                <a:spcPts val="0"/>
              </a:spcBef>
              <a:spcAft>
                <a:spcPts val="0"/>
              </a:spcAft>
              <a:buClr>
                <a:schemeClr val="dk1"/>
              </a:buClr>
              <a:buSzPts val="1100"/>
              <a:buFont typeface="Arial"/>
              <a:buNone/>
            </a:pPr>
            <a:r>
              <a:rPr lang="it" sz="1600">
                <a:solidFill>
                  <a:schemeClr val="dk1"/>
                </a:solidFill>
              </a:rPr>
              <a:t>Same as BFS when equal weights</a:t>
            </a:r>
            <a:endParaRPr sz="1600" b="1">
              <a:solidFill>
                <a:srgbClr val="000000"/>
              </a:solidFill>
            </a:endParaRPr>
          </a:p>
          <a:p>
            <a:pPr marL="0" lvl="0" indent="457200" algn="l" rtl="0">
              <a:spcBef>
                <a:spcPts val="0"/>
              </a:spcBef>
              <a:spcAft>
                <a:spcPts val="0"/>
              </a:spcAft>
              <a:buNone/>
            </a:pPr>
            <a:r>
              <a:rPr lang="it" sz="1600">
                <a:solidFill>
                  <a:srgbClr val="000000"/>
                </a:solidFill>
              </a:rPr>
              <a:t>Greedy Algorithm</a:t>
            </a:r>
            <a:endParaRPr sz="1600">
              <a:solidFill>
                <a:srgbClr val="000000"/>
              </a:solidFill>
            </a:endParaRPr>
          </a:p>
          <a:p>
            <a:pPr marL="0" lvl="0" indent="457200" algn="l" rtl="0">
              <a:spcBef>
                <a:spcPts val="0"/>
              </a:spcBef>
              <a:spcAft>
                <a:spcPts val="0"/>
              </a:spcAft>
              <a:buNone/>
            </a:pPr>
            <a:r>
              <a:rPr lang="it" sz="1600">
                <a:solidFill>
                  <a:srgbClr val="000000"/>
                </a:solidFill>
              </a:rPr>
              <a:t>Optimal/Guarantees finding a shortest path</a:t>
            </a:r>
            <a:endParaRPr sz="1600">
              <a:solidFill>
                <a:srgbClr val="000000"/>
              </a:solidFill>
            </a:endParaRPr>
          </a:p>
          <a:p>
            <a:pPr marL="0" lvl="0" indent="0" algn="l" rtl="0">
              <a:spcBef>
                <a:spcPts val="0"/>
              </a:spcBef>
              <a:spcAft>
                <a:spcPts val="0"/>
              </a:spcAft>
              <a:buNone/>
            </a:pPr>
            <a:endParaRPr sz="1600">
              <a:solidFill>
                <a:srgbClr val="000000"/>
              </a:solidFill>
            </a:endParaRPr>
          </a:p>
          <a:p>
            <a:pPr marL="0" lvl="0" indent="457200" algn="l" rtl="0">
              <a:spcBef>
                <a:spcPts val="0"/>
              </a:spcBef>
              <a:spcAft>
                <a:spcPts val="0"/>
              </a:spcAft>
              <a:buNone/>
            </a:pPr>
            <a:r>
              <a:rPr lang="it" sz="1600" b="1">
                <a:solidFill>
                  <a:srgbClr val="000000"/>
                </a:solidFill>
              </a:rPr>
              <a:t>Constraints:</a:t>
            </a:r>
            <a:endParaRPr sz="1600" b="1">
              <a:solidFill>
                <a:srgbClr val="000000"/>
              </a:solidFill>
            </a:endParaRPr>
          </a:p>
          <a:p>
            <a:pPr marL="0" lvl="0" indent="457200" algn="l" rtl="0">
              <a:spcBef>
                <a:spcPts val="0"/>
              </a:spcBef>
              <a:spcAft>
                <a:spcPts val="0"/>
              </a:spcAft>
              <a:buNone/>
            </a:pPr>
            <a:r>
              <a:rPr lang="it" sz="1600">
                <a:solidFill>
                  <a:srgbClr val="000000"/>
                </a:solidFill>
              </a:rPr>
              <a:t>No negative weights</a:t>
            </a:r>
            <a:endParaRPr sz="1600">
              <a:solidFill>
                <a:srgbClr val="000000"/>
              </a:solidFill>
            </a:endParaRPr>
          </a:p>
          <a:p>
            <a:pPr marL="457200" lvl="0" indent="0" algn="l" rtl="0">
              <a:spcBef>
                <a:spcPts val="0"/>
              </a:spcBef>
              <a:spcAft>
                <a:spcPts val="0"/>
              </a:spcAft>
              <a:buNone/>
            </a:pPr>
            <a:endParaRPr sz="1600">
              <a:solidFill>
                <a:srgbClr val="000000"/>
              </a:solidFill>
            </a:endParaRPr>
          </a:p>
          <a:p>
            <a:pPr marL="0" lvl="0" indent="457200" algn="l" rtl="0">
              <a:spcBef>
                <a:spcPts val="0"/>
              </a:spcBef>
              <a:spcAft>
                <a:spcPts val="0"/>
              </a:spcAft>
              <a:buClr>
                <a:schemeClr val="dk1"/>
              </a:buClr>
              <a:buSzPts val="1100"/>
              <a:buFont typeface="Arial"/>
              <a:buNone/>
            </a:pPr>
            <a:r>
              <a:rPr lang="it" sz="1600" b="1">
                <a:solidFill>
                  <a:srgbClr val="000000"/>
                </a:solidFill>
              </a:rPr>
              <a:t>Implementation:</a:t>
            </a:r>
            <a:r>
              <a:rPr lang="it" sz="1600">
                <a:solidFill>
                  <a:srgbClr val="000000"/>
                </a:solidFill>
              </a:rPr>
              <a:t> </a:t>
            </a:r>
            <a:endParaRPr sz="1600">
              <a:solidFill>
                <a:srgbClr val="000000"/>
              </a:solidFill>
            </a:endParaRPr>
          </a:p>
          <a:p>
            <a:pPr marL="0" lvl="0" indent="457200" algn="l" rtl="0">
              <a:spcBef>
                <a:spcPts val="0"/>
              </a:spcBef>
              <a:spcAft>
                <a:spcPts val="0"/>
              </a:spcAft>
              <a:buClr>
                <a:schemeClr val="dk1"/>
              </a:buClr>
              <a:buSzPts val="1100"/>
              <a:buFont typeface="Arial"/>
              <a:buNone/>
            </a:pPr>
            <a:r>
              <a:rPr lang="it" sz="1600">
                <a:solidFill>
                  <a:srgbClr val="000000"/>
                </a:solidFill>
              </a:rPr>
              <a:t>Min Priority Queue</a:t>
            </a:r>
            <a:endParaRPr sz="1600">
              <a:solidFill>
                <a:srgbClr val="000000"/>
              </a:solidFill>
            </a:endParaRPr>
          </a:p>
        </p:txBody>
      </p:sp>
      <p:sp>
        <p:nvSpPr>
          <p:cNvPr id="110" name="Google Shape;110;p19"/>
          <p:cNvSpPr txBox="1"/>
          <p:nvPr/>
        </p:nvSpPr>
        <p:spPr>
          <a:xfrm>
            <a:off x="246650" y="739700"/>
            <a:ext cx="8433000" cy="402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it" sz="1600">
                <a:solidFill>
                  <a:schemeClr val="dk2"/>
                </a:solidFill>
              </a:rPr>
              <a:t>The one you can trust</a:t>
            </a:r>
            <a:endParaRPr sz="1600">
              <a:solidFill>
                <a:schemeClr val="dk2"/>
              </a:solidFill>
            </a:endParaRPr>
          </a:p>
        </p:txBody>
      </p:sp>
      <p:sp>
        <p:nvSpPr>
          <p:cNvPr id="111" name="Google Shape;111;p19"/>
          <p:cNvSpPr txBox="1"/>
          <p:nvPr/>
        </p:nvSpPr>
        <p:spPr>
          <a:xfrm>
            <a:off x="5391600" y="1786725"/>
            <a:ext cx="3440700" cy="46530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it" sz="1600" i="1">
                <a:solidFill>
                  <a:srgbClr val="1155CC"/>
                </a:solidFill>
              </a:rPr>
              <a:t>Visit vertex closest to the start</a:t>
            </a:r>
            <a:endParaRPr i="1">
              <a:solidFill>
                <a:srgbClr val="1155CC"/>
              </a:solidFill>
            </a:endParaRPr>
          </a:p>
        </p:txBody>
      </p:sp>
      <p:pic>
        <p:nvPicPr>
          <p:cNvPr id="112" name="Google Shape;112;p19"/>
          <p:cNvPicPr preferRelativeResize="0"/>
          <p:nvPr/>
        </p:nvPicPr>
        <p:blipFill>
          <a:blip r:embed="rId3">
            <a:alphaModFix/>
          </a:blip>
          <a:stretch>
            <a:fillRect/>
          </a:stretch>
        </p:blipFill>
        <p:spPr>
          <a:xfrm>
            <a:off x="5720375" y="2252013"/>
            <a:ext cx="3086100" cy="2324100"/>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13" name="Google Shape;113;p19"/>
          <p:cNvSpPr txBox="1"/>
          <p:nvPr/>
        </p:nvSpPr>
        <p:spPr>
          <a:xfrm>
            <a:off x="5903850" y="4703300"/>
            <a:ext cx="3021900" cy="28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i="1">
                <a:solidFill>
                  <a:schemeClr val="dk2"/>
                </a:solidFill>
              </a:rPr>
              <a:t>Graphic Tool by Amit Patel</a:t>
            </a:r>
            <a:endParaRPr sz="1200" i="1">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311700" y="32917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Best First Search (SPSP)</a:t>
            </a:r>
            <a:endParaRPr/>
          </a:p>
        </p:txBody>
      </p:sp>
      <p:sp>
        <p:nvSpPr>
          <p:cNvPr id="119" name="Google Shape;119;p20"/>
          <p:cNvSpPr txBox="1">
            <a:spLocks noGrp="1"/>
          </p:cNvSpPr>
          <p:nvPr>
            <p:ph type="body" idx="1"/>
          </p:nvPr>
        </p:nvSpPr>
        <p:spPr>
          <a:xfrm>
            <a:off x="155850" y="1304775"/>
            <a:ext cx="8936400" cy="34947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it" sz="1600" b="1">
                <a:solidFill>
                  <a:schemeClr val="dk1"/>
                </a:solidFill>
              </a:rPr>
              <a:t>Why?</a:t>
            </a:r>
            <a:r>
              <a:rPr lang="it" sz="1600">
                <a:solidFill>
                  <a:schemeClr val="dk1"/>
                </a:solidFill>
              </a:rPr>
              <a:t> Faster than Dijkstra               </a:t>
            </a:r>
            <a:r>
              <a:rPr lang="it" sz="1600" b="1">
                <a:solidFill>
                  <a:schemeClr val="dk1"/>
                </a:solidFill>
              </a:rPr>
              <a:t>How?</a:t>
            </a:r>
            <a:r>
              <a:rPr lang="it" sz="1600">
                <a:solidFill>
                  <a:schemeClr val="dk1"/>
                </a:solidFill>
              </a:rPr>
              <a:t> Driven by </a:t>
            </a:r>
            <a:r>
              <a:rPr lang="it" b="1">
                <a:solidFill>
                  <a:schemeClr val="dk1"/>
                </a:solidFill>
              </a:rPr>
              <a:t>heuristics  </a:t>
            </a:r>
            <a:endParaRPr b="1">
              <a:solidFill>
                <a:schemeClr val="dk1"/>
              </a:solidFill>
            </a:endParaRPr>
          </a:p>
          <a:p>
            <a:pPr marL="0" lvl="0" indent="0" algn="l" rtl="0">
              <a:spcBef>
                <a:spcPts val="0"/>
              </a:spcBef>
              <a:spcAft>
                <a:spcPts val="0"/>
              </a:spcAft>
              <a:buNone/>
            </a:pPr>
            <a:r>
              <a:rPr lang="it" sz="1600">
                <a:solidFill>
                  <a:schemeClr val="dk1"/>
                </a:solidFill>
              </a:rPr>
              <a:t>                                                                 </a:t>
            </a:r>
            <a:r>
              <a:rPr lang="it" sz="1400">
                <a:solidFill>
                  <a:schemeClr val="dk1"/>
                </a:solidFill>
              </a:rPr>
              <a:t>An </a:t>
            </a:r>
            <a:r>
              <a:rPr lang="it" sz="1400" b="1">
                <a:solidFill>
                  <a:schemeClr val="dk1"/>
                </a:solidFill>
              </a:rPr>
              <a:t>estimated</a:t>
            </a:r>
            <a:r>
              <a:rPr lang="it" sz="1400">
                <a:solidFill>
                  <a:schemeClr val="dk1"/>
                </a:solidFill>
              </a:rPr>
              <a:t> distance from any vertex to the destination vertex</a:t>
            </a:r>
            <a:endParaRPr sz="1400">
              <a:solidFill>
                <a:schemeClr val="dk1"/>
              </a:solidFill>
            </a:endParaRPr>
          </a:p>
          <a:p>
            <a:pPr marL="457200" lvl="0" indent="0" algn="l" rtl="0">
              <a:spcBef>
                <a:spcPts val="0"/>
              </a:spcBef>
              <a:spcAft>
                <a:spcPts val="0"/>
              </a:spcAft>
              <a:buNone/>
            </a:pPr>
            <a:r>
              <a:rPr lang="it" sz="1600" b="1">
                <a:solidFill>
                  <a:schemeClr val="dk1"/>
                </a:solidFill>
              </a:rPr>
              <a:t>Properties:</a:t>
            </a:r>
            <a:r>
              <a:rPr lang="it" sz="1600">
                <a:solidFill>
                  <a:schemeClr val="dk1"/>
                </a:solidFill>
              </a:rPr>
              <a:t>  </a:t>
            </a:r>
            <a:endParaRPr sz="1600">
              <a:solidFill>
                <a:schemeClr val="dk1"/>
              </a:solidFill>
            </a:endParaRPr>
          </a:p>
          <a:p>
            <a:pPr marL="457200" lvl="0" indent="0" algn="l" rtl="0">
              <a:spcBef>
                <a:spcPts val="0"/>
              </a:spcBef>
              <a:spcAft>
                <a:spcPts val="0"/>
              </a:spcAft>
              <a:buNone/>
            </a:pPr>
            <a:r>
              <a:rPr lang="it" sz="1600">
                <a:solidFill>
                  <a:schemeClr val="dk1"/>
                </a:solidFill>
              </a:rPr>
              <a:t>Greedy Algorithm</a:t>
            </a:r>
            <a:endParaRPr sz="1600">
              <a:solidFill>
                <a:schemeClr val="dk1"/>
              </a:solidFill>
            </a:endParaRPr>
          </a:p>
          <a:p>
            <a:pPr marL="457200" lvl="0" indent="0" algn="l" rtl="0">
              <a:spcBef>
                <a:spcPts val="0"/>
              </a:spcBef>
              <a:spcAft>
                <a:spcPts val="0"/>
              </a:spcAft>
              <a:buNone/>
            </a:pPr>
            <a:r>
              <a:rPr lang="it" sz="1600">
                <a:solidFill>
                  <a:schemeClr val="dk1"/>
                </a:solidFill>
              </a:rPr>
              <a:t>Not Optimal/Doesn’t guarantees finding a shortest path</a:t>
            </a:r>
            <a:endParaRPr sz="1600">
              <a:solidFill>
                <a:schemeClr val="dk1"/>
              </a:solidFill>
            </a:endParaRPr>
          </a:p>
          <a:p>
            <a:pPr marL="457200" lvl="0" indent="0" algn="l" rtl="0">
              <a:spcBef>
                <a:spcPts val="0"/>
              </a:spcBef>
              <a:spcAft>
                <a:spcPts val="0"/>
              </a:spcAft>
              <a:buNone/>
            </a:pPr>
            <a:endParaRPr sz="1600">
              <a:solidFill>
                <a:schemeClr val="dk1"/>
              </a:solidFill>
            </a:endParaRPr>
          </a:p>
          <a:p>
            <a:pPr marL="457200" lvl="0" indent="0" algn="l" rtl="0">
              <a:spcBef>
                <a:spcPts val="0"/>
              </a:spcBef>
              <a:spcAft>
                <a:spcPts val="0"/>
              </a:spcAft>
              <a:buNone/>
            </a:pPr>
            <a:r>
              <a:rPr lang="it" sz="1600" b="1">
                <a:solidFill>
                  <a:schemeClr val="dk1"/>
                </a:solidFill>
              </a:rPr>
              <a:t>Constraints:</a:t>
            </a:r>
            <a:r>
              <a:rPr lang="it" sz="1600">
                <a:solidFill>
                  <a:schemeClr val="dk1"/>
                </a:solidFill>
              </a:rPr>
              <a:t> </a:t>
            </a:r>
            <a:endParaRPr sz="1600">
              <a:solidFill>
                <a:schemeClr val="dk1"/>
              </a:solidFill>
            </a:endParaRPr>
          </a:p>
          <a:p>
            <a:pPr marL="457200" lvl="0" indent="0" algn="l" rtl="0">
              <a:spcBef>
                <a:spcPts val="0"/>
              </a:spcBef>
              <a:spcAft>
                <a:spcPts val="0"/>
              </a:spcAft>
              <a:buNone/>
            </a:pPr>
            <a:r>
              <a:rPr lang="it" sz="1600">
                <a:solidFill>
                  <a:schemeClr val="dk1"/>
                </a:solidFill>
              </a:rPr>
              <a:t>No negative weights</a:t>
            </a:r>
            <a:endParaRPr sz="1600">
              <a:solidFill>
                <a:schemeClr val="dk1"/>
              </a:solidFill>
            </a:endParaRPr>
          </a:p>
          <a:p>
            <a:pPr marL="457200" lvl="0" indent="0" algn="l" rtl="0">
              <a:spcBef>
                <a:spcPts val="0"/>
              </a:spcBef>
              <a:spcAft>
                <a:spcPts val="0"/>
              </a:spcAft>
              <a:buNone/>
            </a:pP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Implementation: </a:t>
            </a:r>
            <a:endParaRPr sz="1600" b="1">
              <a:solidFill>
                <a:schemeClr val="dk1"/>
              </a:solidFill>
            </a:endParaRPr>
          </a:p>
          <a:p>
            <a:pPr marL="457200" lvl="0" indent="0" algn="l" rtl="0">
              <a:spcBef>
                <a:spcPts val="0"/>
              </a:spcBef>
              <a:spcAft>
                <a:spcPts val="0"/>
              </a:spcAft>
              <a:buClr>
                <a:schemeClr val="dk1"/>
              </a:buClr>
              <a:buSzPts val="1100"/>
              <a:buFont typeface="Arial"/>
              <a:buNone/>
            </a:pPr>
            <a:r>
              <a:rPr lang="it" sz="1600">
                <a:solidFill>
                  <a:schemeClr val="dk1"/>
                </a:solidFill>
              </a:rPr>
              <a:t>Min Priority Queue</a:t>
            </a:r>
            <a:endParaRPr sz="1600">
              <a:solidFill>
                <a:schemeClr val="dk1"/>
              </a:solidFill>
            </a:endParaRPr>
          </a:p>
        </p:txBody>
      </p:sp>
      <p:sp>
        <p:nvSpPr>
          <p:cNvPr id="120" name="Google Shape;120;p20"/>
          <p:cNvSpPr txBox="1"/>
          <p:nvPr/>
        </p:nvSpPr>
        <p:spPr>
          <a:xfrm>
            <a:off x="311700" y="774475"/>
            <a:ext cx="8210100" cy="402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it" sz="1600">
                <a:solidFill>
                  <a:schemeClr val="dk2"/>
                </a:solidFill>
              </a:rPr>
              <a:t>The Speedy Gonzales</a:t>
            </a:r>
            <a:endParaRPr sz="1600">
              <a:solidFill>
                <a:schemeClr val="dk2"/>
              </a:solidFill>
            </a:endParaRPr>
          </a:p>
        </p:txBody>
      </p:sp>
      <p:sp>
        <p:nvSpPr>
          <p:cNvPr id="121" name="Google Shape;121;p20"/>
          <p:cNvSpPr txBox="1"/>
          <p:nvPr/>
        </p:nvSpPr>
        <p:spPr>
          <a:xfrm>
            <a:off x="5113200" y="2047975"/>
            <a:ext cx="4030800" cy="63960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it" sz="1600" i="1">
                <a:solidFill>
                  <a:srgbClr val="1155CC"/>
                </a:solidFill>
              </a:rPr>
              <a:t>visit vertex closest to the destination</a:t>
            </a:r>
            <a:endParaRPr i="1">
              <a:solidFill>
                <a:srgbClr val="1155CC"/>
              </a:solidFill>
            </a:endParaRPr>
          </a:p>
        </p:txBody>
      </p:sp>
      <p:sp>
        <p:nvSpPr>
          <p:cNvPr id="122" name="Google Shape;122;p20"/>
          <p:cNvSpPr/>
          <p:nvPr/>
        </p:nvSpPr>
        <p:spPr>
          <a:xfrm>
            <a:off x="3276625" y="1433175"/>
            <a:ext cx="468900" cy="241500"/>
          </a:xfrm>
          <a:prstGeom prst="rightArrow">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pic>
        <p:nvPicPr>
          <p:cNvPr id="123" name="Google Shape;123;p20"/>
          <p:cNvPicPr preferRelativeResize="0"/>
          <p:nvPr/>
        </p:nvPicPr>
        <p:blipFill>
          <a:blip r:embed="rId3">
            <a:alphaModFix/>
          </a:blip>
          <a:stretch>
            <a:fillRect/>
          </a:stretch>
        </p:blipFill>
        <p:spPr>
          <a:xfrm>
            <a:off x="5765250" y="2482700"/>
            <a:ext cx="3067050" cy="2362200"/>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24" name="Google Shape;124;p20"/>
          <p:cNvSpPr txBox="1"/>
          <p:nvPr/>
        </p:nvSpPr>
        <p:spPr>
          <a:xfrm>
            <a:off x="5915425" y="4799525"/>
            <a:ext cx="3021900" cy="28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i="1">
                <a:solidFill>
                  <a:schemeClr val="dk2"/>
                </a:solidFill>
              </a:rPr>
              <a:t>Graphic Tool by Amit Patel</a:t>
            </a:r>
            <a:endParaRPr sz="1200" i="1">
              <a:solidFill>
                <a:schemeClr val="dk2"/>
              </a:solidFill>
            </a:endParaRPr>
          </a:p>
        </p:txBody>
      </p:sp>
      <p:sp>
        <p:nvSpPr>
          <p:cNvPr id="125" name="Google Shape;125;p20"/>
          <p:cNvSpPr/>
          <p:nvPr/>
        </p:nvSpPr>
        <p:spPr>
          <a:xfrm>
            <a:off x="6664200" y="1433175"/>
            <a:ext cx="272400" cy="241500"/>
          </a:xfrm>
          <a:prstGeom prst="downArrow">
            <a:avLst>
              <a:gd name="adj1" fmla="val 37526"/>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fade">
                                      <p:cBhvr>
                                        <p:cTn id="7" dur="1000"/>
                                        <p:tgtEl>
                                          <p:spTgt spid="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29"/>
        <p:cNvGrpSpPr/>
        <p:nvPr/>
      </p:nvGrpSpPr>
      <p:grpSpPr>
        <a:xfrm>
          <a:off x="0" y="0"/>
          <a:ext cx="0" cy="0"/>
          <a:chOff x="0" y="0"/>
          <a:chExt cx="0" cy="0"/>
        </a:xfrm>
      </p:grpSpPr>
      <p:sp>
        <p:nvSpPr>
          <p:cNvPr id="130" name="Google Shape;130;p21"/>
          <p:cNvSpPr txBox="1">
            <a:spLocks noGrp="1"/>
          </p:cNvSpPr>
          <p:nvPr>
            <p:ph type="title"/>
          </p:nvPr>
        </p:nvSpPr>
        <p:spPr>
          <a:xfrm>
            <a:off x="311700" y="340750"/>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it"/>
              <a:t>A* (SPSP)</a:t>
            </a:r>
            <a:endParaRPr/>
          </a:p>
        </p:txBody>
      </p:sp>
      <p:sp>
        <p:nvSpPr>
          <p:cNvPr id="131" name="Google Shape;131;p21"/>
          <p:cNvSpPr txBox="1">
            <a:spLocks noGrp="1"/>
          </p:cNvSpPr>
          <p:nvPr>
            <p:ph type="body" idx="1"/>
          </p:nvPr>
        </p:nvSpPr>
        <p:spPr>
          <a:xfrm>
            <a:off x="311700" y="1262700"/>
            <a:ext cx="8832300" cy="3630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it" sz="1600" b="1">
                <a:solidFill>
                  <a:schemeClr val="dk1"/>
                </a:solidFill>
              </a:rPr>
              <a:t>Why?</a:t>
            </a:r>
            <a:r>
              <a:rPr lang="it" sz="1600">
                <a:solidFill>
                  <a:schemeClr val="dk1"/>
                </a:solidFill>
              </a:rPr>
              <a:t> Combines strengths of Dijkstra and Best First Search</a:t>
            </a:r>
            <a:endParaRPr sz="1600">
              <a:solidFill>
                <a:schemeClr val="dk1"/>
              </a:solidFill>
            </a:endParaRPr>
          </a:p>
          <a:p>
            <a:pPr marL="457200" lvl="0" indent="0" algn="l" rtl="0">
              <a:spcBef>
                <a:spcPts val="0"/>
              </a:spcBef>
              <a:spcAft>
                <a:spcPts val="0"/>
              </a:spcAft>
              <a:buNone/>
            </a:pPr>
            <a:endParaRPr sz="1600">
              <a:solidFill>
                <a:schemeClr val="dk1"/>
              </a:solidFill>
            </a:endParaRPr>
          </a:p>
          <a:p>
            <a:pPr marL="457200" lvl="0" indent="0" algn="l" rtl="0">
              <a:spcBef>
                <a:spcPts val="0"/>
              </a:spcBef>
              <a:spcAft>
                <a:spcPts val="0"/>
              </a:spcAft>
              <a:buNone/>
            </a:pPr>
            <a:r>
              <a:rPr lang="it" sz="1600" b="1">
                <a:solidFill>
                  <a:schemeClr val="dk1"/>
                </a:solidFill>
              </a:rPr>
              <a:t>Properties:</a:t>
            </a:r>
            <a:endParaRPr sz="1600">
              <a:solidFill>
                <a:schemeClr val="dk1"/>
              </a:solidFill>
            </a:endParaRPr>
          </a:p>
          <a:p>
            <a:pPr marL="0" lvl="0" indent="457200" algn="l" rtl="0">
              <a:spcBef>
                <a:spcPts val="0"/>
              </a:spcBef>
              <a:spcAft>
                <a:spcPts val="0"/>
              </a:spcAft>
              <a:buClr>
                <a:schemeClr val="dk1"/>
              </a:buClr>
              <a:buSzPts val="1100"/>
              <a:buFont typeface="Arial"/>
              <a:buNone/>
            </a:pPr>
            <a:r>
              <a:rPr lang="it" sz="1600">
                <a:solidFill>
                  <a:schemeClr val="dk1"/>
                </a:solidFill>
              </a:rPr>
              <a:t>Same as Dijkstra when heuristic is 0</a:t>
            </a:r>
            <a:endParaRPr sz="1600">
              <a:solidFill>
                <a:schemeClr val="dk1"/>
              </a:solidFill>
            </a:endParaRPr>
          </a:p>
          <a:p>
            <a:pPr marL="457200" lvl="0" indent="0" algn="l" rtl="0">
              <a:spcBef>
                <a:spcPts val="0"/>
              </a:spcBef>
              <a:spcAft>
                <a:spcPts val="0"/>
              </a:spcAft>
              <a:buNone/>
            </a:pPr>
            <a:r>
              <a:rPr lang="it" sz="1600">
                <a:solidFill>
                  <a:schemeClr val="dk1"/>
                </a:solidFill>
              </a:rPr>
              <a:t>Fast and Accurate</a:t>
            </a: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a:solidFill>
                  <a:schemeClr val="dk1"/>
                </a:solidFill>
              </a:rPr>
              <a:t>Greedy Algorithm</a:t>
            </a:r>
            <a:endParaRPr sz="1600">
              <a:solidFill>
                <a:schemeClr val="dk1"/>
              </a:solidFill>
            </a:endParaRPr>
          </a:p>
          <a:p>
            <a:pPr marL="457200" lvl="0" indent="0" algn="l" rtl="0">
              <a:spcBef>
                <a:spcPts val="0"/>
              </a:spcBef>
              <a:spcAft>
                <a:spcPts val="0"/>
              </a:spcAft>
              <a:buNone/>
            </a:pPr>
            <a:r>
              <a:rPr lang="it" sz="1600">
                <a:solidFill>
                  <a:schemeClr val="dk1"/>
                </a:solidFill>
              </a:rPr>
              <a:t>Optimal/Guarantees finding a shortest path</a:t>
            </a: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            if</a:t>
            </a:r>
            <a:r>
              <a:rPr lang="it" sz="1600">
                <a:solidFill>
                  <a:schemeClr val="dk1"/>
                </a:solidFill>
              </a:rPr>
              <a:t> heuristic is </a:t>
            </a:r>
            <a:r>
              <a:rPr lang="it" sz="1600" b="1">
                <a:solidFill>
                  <a:schemeClr val="dk1"/>
                </a:solidFill>
              </a:rPr>
              <a:t>admissible </a:t>
            </a:r>
            <a:endParaRPr sz="1600" b="1">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                        </a:t>
            </a:r>
            <a:endParaRPr sz="1600" b="1">
              <a:solidFill>
                <a:schemeClr val="dk1"/>
              </a:solidFill>
            </a:endParaRPr>
          </a:p>
          <a:p>
            <a:pPr marL="457200" lvl="0" indent="0" algn="l" rtl="0">
              <a:spcBef>
                <a:spcPts val="0"/>
              </a:spcBef>
              <a:spcAft>
                <a:spcPts val="0"/>
              </a:spcAft>
              <a:buClr>
                <a:schemeClr val="dk1"/>
              </a:buClr>
              <a:buSzPts val="1100"/>
              <a:buFont typeface="Arial"/>
              <a:buNone/>
            </a:pPr>
            <a:r>
              <a:rPr lang="it" sz="1600">
                <a:solidFill>
                  <a:schemeClr val="dk1"/>
                </a:solidFill>
              </a:rPr>
              <a:t>    heuristic distance &lt;= actual distance</a:t>
            </a:r>
            <a:endParaRPr sz="1600">
              <a:solidFill>
                <a:schemeClr val="dk1"/>
              </a:solidFill>
            </a:endParaRPr>
          </a:p>
          <a:p>
            <a:pPr marL="457200" lvl="0" indent="0" algn="l" rtl="0">
              <a:spcBef>
                <a:spcPts val="0"/>
              </a:spcBef>
              <a:spcAft>
                <a:spcPts val="0"/>
              </a:spcAft>
              <a:buClr>
                <a:schemeClr val="dk1"/>
              </a:buClr>
              <a:buSzPts val="1100"/>
              <a:buFont typeface="Arial"/>
              <a:buNone/>
            </a:pPr>
            <a:endParaRPr sz="1600" b="1">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Constraints:</a:t>
            </a:r>
            <a:r>
              <a:rPr lang="it" sz="1600">
                <a:solidFill>
                  <a:schemeClr val="dk1"/>
                </a:solidFill>
              </a:rPr>
              <a:t> No negative weights</a:t>
            </a:r>
            <a:endParaRPr sz="1600">
              <a:solidFill>
                <a:schemeClr val="dk1"/>
              </a:solidFill>
            </a:endParaRPr>
          </a:p>
          <a:p>
            <a:pPr marL="457200" lvl="0" indent="0" algn="l" rtl="0">
              <a:spcBef>
                <a:spcPts val="0"/>
              </a:spcBef>
              <a:spcAft>
                <a:spcPts val="0"/>
              </a:spcAft>
              <a:buClr>
                <a:schemeClr val="dk1"/>
              </a:buClr>
              <a:buSzPts val="1100"/>
              <a:buFont typeface="Arial"/>
              <a:buNone/>
            </a:pPr>
            <a:r>
              <a:rPr lang="it" sz="1600" b="1">
                <a:solidFill>
                  <a:schemeClr val="dk1"/>
                </a:solidFill>
              </a:rPr>
              <a:t>Implementation: </a:t>
            </a:r>
            <a:r>
              <a:rPr lang="it" sz="1600">
                <a:solidFill>
                  <a:schemeClr val="dk1"/>
                </a:solidFill>
              </a:rPr>
              <a:t>Min Priority Queue</a:t>
            </a:r>
            <a:endParaRPr/>
          </a:p>
        </p:txBody>
      </p:sp>
      <p:sp>
        <p:nvSpPr>
          <p:cNvPr id="132" name="Google Shape;132;p21"/>
          <p:cNvSpPr txBox="1"/>
          <p:nvPr/>
        </p:nvSpPr>
        <p:spPr>
          <a:xfrm>
            <a:off x="311700" y="797625"/>
            <a:ext cx="8268300" cy="402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it" sz="1600">
                <a:solidFill>
                  <a:schemeClr val="dk2"/>
                </a:solidFill>
              </a:rPr>
              <a:t>The best of both worlds</a:t>
            </a:r>
            <a:endParaRPr sz="1600">
              <a:solidFill>
                <a:schemeClr val="dk2"/>
              </a:solidFill>
            </a:endParaRPr>
          </a:p>
        </p:txBody>
      </p:sp>
      <p:sp>
        <p:nvSpPr>
          <p:cNvPr id="133" name="Google Shape;133;p21"/>
          <p:cNvSpPr txBox="1"/>
          <p:nvPr/>
        </p:nvSpPr>
        <p:spPr>
          <a:xfrm>
            <a:off x="4572000" y="1780075"/>
            <a:ext cx="4572000" cy="57270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it" sz="1600" i="1">
                <a:solidFill>
                  <a:schemeClr val="dk2"/>
                </a:solidFill>
              </a:rPr>
              <a:t>  </a:t>
            </a:r>
            <a:r>
              <a:rPr lang="it" sz="1600" i="1">
                <a:solidFill>
                  <a:srgbClr val="1155CC"/>
                </a:solidFill>
              </a:rPr>
              <a:t> Visit vertex with the minimum sum </a:t>
            </a:r>
            <a:r>
              <a:rPr lang="it" sz="1600" b="1" i="1">
                <a:solidFill>
                  <a:srgbClr val="1155CC"/>
                </a:solidFill>
              </a:rPr>
              <a:t>of</a:t>
            </a:r>
            <a:r>
              <a:rPr lang="it" sz="1600" i="1">
                <a:solidFill>
                  <a:srgbClr val="1155CC"/>
                </a:solidFill>
              </a:rPr>
              <a:t> </a:t>
            </a:r>
            <a:endParaRPr sz="1600" i="1">
              <a:solidFill>
                <a:srgbClr val="1155CC"/>
              </a:solidFill>
            </a:endParaRPr>
          </a:p>
          <a:p>
            <a:pPr marL="457200" lvl="0" indent="0" algn="l" rtl="0">
              <a:lnSpc>
                <a:spcPct val="115000"/>
              </a:lnSpc>
              <a:spcBef>
                <a:spcPts val="0"/>
              </a:spcBef>
              <a:spcAft>
                <a:spcPts val="0"/>
              </a:spcAft>
              <a:buNone/>
            </a:pPr>
            <a:r>
              <a:rPr lang="it" sz="1600" i="1">
                <a:solidFill>
                  <a:srgbClr val="1155CC"/>
                </a:solidFill>
              </a:rPr>
              <a:t>its distance from the start and its heuristic</a:t>
            </a:r>
            <a:endParaRPr i="1">
              <a:solidFill>
                <a:srgbClr val="1155CC"/>
              </a:solidFill>
            </a:endParaRPr>
          </a:p>
        </p:txBody>
      </p:sp>
      <p:sp>
        <p:nvSpPr>
          <p:cNvPr id="134" name="Google Shape;134;p21"/>
          <p:cNvSpPr txBox="1"/>
          <p:nvPr/>
        </p:nvSpPr>
        <p:spPr>
          <a:xfrm>
            <a:off x="5434750" y="4892825"/>
            <a:ext cx="3021900" cy="28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i="1">
                <a:solidFill>
                  <a:schemeClr val="dk2"/>
                </a:solidFill>
              </a:rPr>
              <a:t>Graphic Tool by Amit Patel</a:t>
            </a:r>
            <a:endParaRPr sz="1200" i="1">
              <a:solidFill>
                <a:schemeClr val="dk2"/>
              </a:solidFill>
            </a:endParaRPr>
          </a:p>
        </p:txBody>
      </p:sp>
      <p:sp>
        <p:nvSpPr>
          <p:cNvPr id="135" name="Google Shape;135;p21"/>
          <p:cNvSpPr/>
          <p:nvPr/>
        </p:nvSpPr>
        <p:spPr>
          <a:xfrm>
            <a:off x="2353025" y="3553425"/>
            <a:ext cx="378900" cy="289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6" name="Google Shape;136;p21"/>
          <p:cNvPicPr preferRelativeResize="0"/>
          <p:nvPr/>
        </p:nvPicPr>
        <p:blipFill>
          <a:blip r:embed="rId3">
            <a:alphaModFix/>
          </a:blip>
          <a:stretch>
            <a:fillRect/>
          </a:stretch>
        </p:blipFill>
        <p:spPr>
          <a:xfrm>
            <a:off x="5551050" y="2460750"/>
            <a:ext cx="3028950" cy="23241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3973</TotalTime>
  <Words>3440</Words>
  <Application>Microsoft Office PowerPoint</Application>
  <PresentationFormat>On-screen Show (16:9)</PresentationFormat>
  <Paragraphs>865</Paragraphs>
  <Slides>40</Slides>
  <Notes>40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40</vt:i4>
      </vt:variant>
    </vt:vector>
  </HeadingPairs>
  <TitlesOfParts>
    <vt:vector size="42" baseType="lpstr">
      <vt:lpstr>Arial</vt:lpstr>
      <vt:lpstr>Simple Light</vt:lpstr>
      <vt:lpstr>Dijkstra &amp; A*</vt:lpstr>
      <vt:lpstr>Outline</vt:lpstr>
      <vt:lpstr>Background &amp; Evolution</vt:lpstr>
      <vt:lpstr>The Shortest Path Problem</vt:lpstr>
      <vt:lpstr>The Shortest Path Problem</vt:lpstr>
      <vt:lpstr>Breadth First Search (SSSP)</vt:lpstr>
      <vt:lpstr>Dijkstra (SSSP)</vt:lpstr>
      <vt:lpstr>Best First Search (SPSP)</vt:lpstr>
      <vt:lpstr>A* (SPSP)</vt:lpstr>
      <vt:lpstr>Bellman - Ford (SSSP)</vt:lpstr>
      <vt:lpstr>Algorithm Analysis</vt:lpstr>
      <vt:lpstr>Dijkstra Concept:</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Dijkstra   Step by Step</vt:lpstr>
      <vt:lpstr>A* Algorithm:</vt:lpstr>
      <vt:lpstr>A* Algorithm:</vt:lpstr>
      <vt:lpstr>A* Algorithm:</vt:lpstr>
      <vt:lpstr>Comparison:</vt:lpstr>
      <vt:lpstr>Dijkstra Time-Complexity:</vt:lpstr>
      <vt:lpstr>A* Time-Complexity:</vt:lpstr>
      <vt:lpstr>Space-Complexity:</vt:lpstr>
      <vt:lpstr>Examples of Impact</vt:lpstr>
      <vt:lpstr>Environmental Impact</vt:lpstr>
      <vt:lpstr>Scientific Impact</vt:lpstr>
      <vt:lpstr>Economic Impact</vt:lpstr>
      <vt:lpstr>Technological Impact</vt:lpstr>
      <vt:lpstr>Entertainment Impact</vt:lpstr>
      <vt:lpstr>Wrap Up</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Dijkstra &amp; A*</dc:title>
  <cp:lastModifiedBy>Wendy Slattery</cp:lastModifiedBy>
  <cp:revision>5</cp:revision>
  <dcterms:modified xsi:type="dcterms:W3CDTF">2020-09-20T16:52:54Z</dcterms:modified>
</cp:coreProperties>
</file>